
<file path=[Content_Types].xml><?xml version="1.0" encoding="utf-8"?>
<Types xmlns="http://schemas.openxmlformats.org/package/2006/content-types">
  <Override PartName="/ppt/slides/slide41.xml" ContentType="application/vnd.openxmlformats-officedocument.presentationml.slide+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slides/slide95.xml" ContentType="application/vnd.openxmlformats-officedocument.presentationml.slide+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90.xml" ContentType="application/vnd.openxmlformats-officedocument.presentationml.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Default Extension="emf" ContentType="image/x-emf"/>
  <Override PartName="/ppt/slides/slide86.xml" ContentType="application/vnd.openxmlformats-officedocument.presentationml.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tableStyles.xml" ContentType="application/vnd.openxmlformats-officedocument.presentationml.tableStyles+xml"/>
  <Override PartName="/ppt/slides/slide43.xml" ContentType="application/vnd.openxmlformats-officedocument.presentationml.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91.xml" ContentType="application/vnd.openxmlformats-officedocument.presentationml.slide+xml"/>
  <Override PartName="/docProps/core.xml" ContentType="application/vnd.openxmlformats-package.core-properties+xml"/>
  <Override PartName="/ppt/slides/slide68.xml" ContentType="application/vnd.openxmlformats-officedocument.presentationml.slid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29.xml" ContentType="application/vnd.openxmlformats-officedocument.presentationml.notesSlide+xml"/>
  <Override PartName="/ppt/slides/slide63.xml" ContentType="application/vnd.openxmlformats-officedocument.presentationml.slide+xml"/>
  <Override PartName="/ppt/notesSlides/notesSlide38.xml" ContentType="application/vnd.openxmlformats-officedocument.presentationml.notesSlide+xml"/>
  <Override PartName="/ppt/slides/slide7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slides/slide92.xml" ContentType="application/vnd.openxmlformats-officedocument.presentationml.slide+xml"/>
  <Override PartName="/ppt/slides/slide59.xml" ContentType="application/vnd.openxmlformats-officedocument.presentationml.slide+xml"/>
  <Override PartName="/ppt/slides/slide69.xml" ContentType="application/vnd.openxmlformats-officedocument.presentationml.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97.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73.xml" ContentType="application/vnd.openxmlformats-officedocument.presentationml.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slides/slide83.xml" ContentType="application/vnd.openxmlformats-officedocument.presentationml.slide+xml"/>
  <Override PartName="/ppt/slides/slide93.xml" ContentType="application/vnd.openxmlformats-officedocument.presentationml.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slides/slide55.xml" ContentType="application/vnd.openxmlformats-officedocument.presentationml.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slides/slide94.xml" ContentType="application/vnd.openxmlformats-officedocument.presentationml.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99"/>
  </p:notesMasterIdLst>
  <p:sldIdLst>
    <p:sldId id="259" r:id="rId2"/>
    <p:sldId id="261" r:id="rId3"/>
    <p:sldId id="274" r:id="rId4"/>
    <p:sldId id="270" r:id="rId5"/>
    <p:sldId id="271" r:id="rId6"/>
    <p:sldId id="273" r:id="rId7"/>
    <p:sldId id="262" r:id="rId8"/>
    <p:sldId id="379" r:id="rId9"/>
    <p:sldId id="287" r:id="rId10"/>
    <p:sldId id="289" r:id="rId11"/>
    <p:sldId id="291" r:id="rId12"/>
    <p:sldId id="292" r:id="rId13"/>
    <p:sldId id="295" r:id="rId14"/>
    <p:sldId id="297" r:id="rId15"/>
    <p:sldId id="288" r:id="rId16"/>
    <p:sldId id="283" r:id="rId17"/>
    <p:sldId id="282" r:id="rId18"/>
    <p:sldId id="294" r:id="rId19"/>
    <p:sldId id="285" r:id="rId20"/>
    <p:sldId id="293" r:id="rId21"/>
    <p:sldId id="298" r:id="rId22"/>
    <p:sldId id="380" r:id="rId23"/>
    <p:sldId id="299" r:id="rId24"/>
    <p:sldId id="300" r:id="rId25"/>
    <p:sldId id="306" r:id="rId26"/>
    <p:sldId id="303" r:id="rId27"/>
    <p:sldId id="307" r:id="rId28"/>
    <p:sldId id="301" r:id="rId29"/>
    <p:sldId id="304" r:id="rId30"/>
    <p:sldId id="305" r:id="rId31"/>
    <p:sldId id="322" r:id="rId32"/>
    <p:sldId id="323" r:id="rId33"/>
    <p:sldId id="324" r:id="rId34"/>
    <p:sldId id="325" r:id="rId35"/>
    <p:sldId id="326" r:id="rId36"/>
    <p:sldId id="327" r:id="rId37"/>
    <p:sldId id="328" r:id="rId38"/>
    <p:sldId id="377" r:id="rId39"/>
    <p:sldId id="319" r:id="rId40"/>
    <p:sldId id="378" r:id="rId41"/>
    <p:sldId id="321" r:id="rId42"/>
    <p:sldId id="359" r:id="rId43"/>
    <p:sldId id="334" r:id="rId44"/>
    <p:sldId id="335" r:id="rId45"/>
    <p:sldId id="336" r:id="rId46"/>
    <p:sldId id="337" r:id="rId47"/>
    <p:sldId id="338" r:id="rId48"/>
    <p:sldId id="362" r:id="rId49"/>
    <p:sldId id="329" r:id="rId50"/>
    <p:sldId id="330" r:id="rId51"/>
    <p:sldId id="331" r:id="rId52"/>
    <p:sldId id="360"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3" r:id="rId67"/>
    <p:sldId id="354" r:id="rId68"/>
    <p:sldId id="355" r:id="rId69"/>
    <p:sldId id="356" r:id="rId70"/>
    <p:sldId id="361" r:id="rId71"/>
    <p:sldId id="357" r:id="rId72"/>
    <p:sldId id="363"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83" r:id="rId86"/>
    <p:sldId id="384" r:id="rId87"/>
    <p:sldId id="364" r:id="rId88"/>
    <p:sldId id="367" r:id="rId89"/>
    <p:sldId id="372" r:id="rId90"/>
    <p:sldId id="374" r:id="rId91"/>
    <p:sldId id="381" r:id="rId92"/>
    <p:sldId id="375" r:id="rId93"/>
    <p:sldId id="376" r:id="rId94"/>
    <p:sldId id="373" r:id="rId95"/>
    <p:sldId id="370" r:id="rId96"/>
    <p:sldId id="371" r:id="rId97"/>
    <p:sldId id="382"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BDB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3712" autoAdjust="0"/>
    <p:restoredTop sz="85225" autoAdjust="0"/>
  </p:normalViewPr>
  <p:slideViewPr>
    <p:cSldViewPr>
      <p:cViewPr varScale="1">
        <p:scale>
          <a:sx n="130" d="100"/>
          <a:sy n="130" d="100"/>
        </p:scale>
        <p:origin x="-1856" y="-112"/>
      </p:cViewPr>
      <p:guideLst>
        <p:guide orient="horz" pos="2160"/>
        <p:guide pos="2880"/>
      </p:guideLst>
    </p:cSldViewPr>
  </p:slideViewPr>
  <p:outlineViewPr>
    <p:cViewPr>
      <p:scale>
        <a:sx n="33" d="100"/>
        <a:sy n="33" d="100"/>
      </p:scale>
      <p:origin x="0" y="3780"/>
    </p:cViewPr>
  </p:outlineViewPr>
  <p:notesTextViewPr>
    <p:cViewPr>
      <p:scale>
        <a:sx n="100" d="100"/>
        <a:sy n="100" d="100"/>
      </p:scale>
      <p:origin x="0" y="0"/>
    </p:cViewPr>
  </p:notesTextViewPr>
  <p:sorterViewPr>
    <p:cViewPr>
      <p:scale>
        <a:sx n="100" d="100"/>
        <a:sy n="100" d="100"/>
      </p:scale>
      <p:origin x="0" y="23472"/>
    </p:cViewPr>
  </p:sorterViewPr>
  <p:gridSpacing cx="78028800" cy="780288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4ABB6E-8084-45EB-A459-5A0A44341B42}" type="datetimeFigureOut">
              <a:rPr lang="en-US" smtClean="0"/>
              <a:pPr/>
              <a:t>4/4/16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CEFECD-09E3-40DA-A418-CA04FDBB91E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Today’s lecture treats</a:t>
            </a:r>
            <a:r>
              <a:rPr lang="en-US" baseline="0" dirty="0" smtClean="0"/>
              <a:t> the subject </a:t>
            </a:r>
            <a:r>
              <a:rPr lang="en-US" baseline="0" smtClean="0"/>
              <a:t>of interpolation.</a:t>
            </a:r>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is just a hypothetical example.</a:t>
            </a:r>
          </a:p>
        </p:txBody>
      </p:sp>
      <p:sp>
        <p:nvSpPr>
          <p:cNvPr id="4" name="Slide Number Placeholder 3"/>
          <p:cNvSpPr>
            <a:spLocks noGrp="1"/>
          </p:cNvSpPr>
          <p:nvPr>
            <p:ph type="sldNum" sz="quarter" idx="10"/>
          </p:nvPr>
        </p:nvSpPr>
        <p:spPr/>
        <p:txBody>
          <a:bodyPr/>
          <a:lstStyle/>
          <a:p>
            <a:fld id="{FD466815-0D95-47C5-9249-8299F627C374}" type="slidenum">
              <a:rPr lang="en-US" smtClean="0"/>
              <a:pPr/>
              <a:t>31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first claim is that the machine’s ‘ruler’ or ‘measuring scale’ is not biased, that what the machine</a:t>
            </a:r>
          </a:p>
          <a:p>
            <a:r>
              <a:rPr lang="en-US" baseline="0" dirty="0" smtClean="0"/>
              <a:t>thinks </a:t>
            </a:r>
            <a:r>
              <a:rPr lang="en-US" baseline="0" dirty="0" err="1" smtClean="0"/>
              <a:t>i</a:t>
            </a:r>
            <a:r>
              <a:rPr lang="en-US" baseline="0" dirty="0" smtClean="0"/>
              <a:t> 1 nm is what SI says is 1 nm.</a:t>
            </a:r>
          </a:p>
          <a:p>
            <a:endParaRPr lang="en-US" baseline="0" dirty="0" smtClean="0"/>
          </a:p>
          <a:p>
            <a:r>
              <a:rPr lang="en-US" baseline="0" dirty="0" smtClean="0"/>
              <a:t>The second claim is that each measurement has error, and that its variance is as stated.</a:t>
            </a:r>
          </a:p>
        </p:txBody>
      </p:sp>
      <p:sp>
        <p:nvSpPr>
          <p:cNvPr id="4" name="Slide Number Placeholder 3"/>
          <p:cNvSpPr>
            <a:spLocks noGrp="1"/>
          </p:cNvSpPr>
          <p:nvPr>
            <p:ph type="sldNum" sz="quarter" idx="10"/>
          </p:nvPr>
        </p:nvSpPr>
        <p:spPr/>
        <p:txBody>
          <a:bodyPr/>
          <a:lstStyle/>
          <a:p>
            <a:fld id="{FD466815-0D95-47C5-9249-8299F627C374}" type="slidenum">
              <a:rPr lang="en-US" smtClean="0"/>
              <a:pPr/>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Your presumption is that the test particles have no error, or at least, that whatever error</a:t>
            </a:r>
          </a:p>
          <a:p>
            <a:r>
              <a:rPr lang="en-US" baseline="0" dirty="0" smtClean="0"/>
              <a:t>they have is negligible compared to the variance of the machine being tested.</a:t>
            </a:r>
          </a:p>
        </p:txBody>
      </p:sp>
      <p:sp>
        <p:nvSpPr>
          <p:cNvPr id="4" name="Slide Number Placeholder 3"/>
          <p:cNvSpPr>
            <a:spLocks noGrp="1"/>
          </p:cNvSpPr>
          <p:nvPr>
            <p:ph type="sldNum" sz="quarter" idx="10"/>
          </p:nvPr>
        </p:nvSpPr>
        <p:spPr/>
        <p:txBody>
          <a:bodyPr/>
          <a:lstStyle/>
          <a:p>
            <a:fld id="{FD466815-0D95-47C5-9249-8299F627C374}"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 though each</a:t>
            </a:r>
            <a:r>
              <a:rPr lang="en-US" baseline="0" dirty="0" smtClean="0"/>
              <a:t> of the lines.</a:t>
            </a:r>
          </a:p>
          <a:p>
            <a:pPr marL="228600" indent="-228600">
              <a:buAutoNum type="arabicPeriod"/>
            </a:pPr>
            <a:r>
              <a:rPr lang="en-US" baseline="0" dirty="0" smtClean="0"/>
              <a:t>The number of particles being measured.</a:t>
            </a:r>
          </a:p>
          <a:p>
            <a:pPr marL="228600" indent="-228600">
              <a:buAutoNum type="arabicPeriod"/>
            </a:pPr>
            <a:r>
              <a:rPr lang="en-US" baseline="0" dirty="0" smtClean="0"/>
              <a:t>The true diameters of the particles</a:t>
            </a:r>
          </a:p>
          <a:p>
            <a:pPr marL="228600" indent="-228600">
              <a:buAutoNum type="arabicPeriod"/>
            </a:pPr>
            <a:r>
              <a:rPr lang="en-US" baseline="0" dirty="0" smtClean="0"/>
              <a:t>The mean of the diameters that were actually measured, which is (slightly) different than the true mean</a:t>
            </a:r>
          </a:p>
          <a:p>
            <a:pPr marL="228600" indent="-228600">
              <a:buAutoNum type="arabicPeriod"/>
            </a:pPr>
            <a:r>
              <a:rPr lang="en-US" baseline="0" dirty="0" smtClean="0"/>
              <a:t>The ‘true’ variance, that is, the one stated by the manufacturer</a:t>
            </a:r>
          </a:p>
          <a:p>
            <a:pPr marL="228600" indent="-228600">
              <a:buAutoNum type="arabicPeriod"/>
            </a:pPr>
            <a:r>
              <a:rPr lang="en-US" baseline="0" dirty="0" smtClean="0"/>
              <a:t>The variance of the diameters of the 25 particle that you measured, assuming that their true mean of 100 is known.</a:t>
            </a:r>
          </a:p>
          <a:p>
            <a:pPr marL="228600" indent="-228600">
              <a:buAutoNum type="arabicPeriod"/>
            </a:pPr>
            <a:r>
              <a:rPr lang="en-US" baseline="0" dirty="0" smtClean="0"/>
              <a:t>The variance of the diameters of the 25 particle that you measured, assuming that you didn’t know their mean and</a:t>
            </a:r>
          </a:p>
          <a:p>
            <a:pPr marL="228600" indent="-228600">
              <a:buNone/>
            </a:pPr>
            <a:r>
              <a:rPr lang="en-US" baseline="0" dirty="0" smtClean="0"/>
              <a:t>      had to estimate it from the data.  Note that the number of degrees of freedom is N-1, not N in this case.</a:t>
            </a:r>
          </a:p>
        </p:txBody>
      </p:sp>
      <p:sp>
        <p:nvSpPr>
          <p:cNvPr id="4" name="Slide Number Placeholder 3"/>
          <p:cNvSpPr>
            <a:spLocks noGrp="1"/>
          </p:cNvSpPr>
          <p:nvPr>
            <p:ph type="sldNum" sz="quarter" idx="10"/>
          </p:nvPr>
        </p:nvSpPr>
        <p:spPr/>
        <p:txBody>
          <a:bodyPr/>
          <a:lstStyle/>
          <a:p>
            <a:fld id="{39CEFECD-09E3-40DA-A418-CA04FDBB91E8}"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Results</a:t>
            </a:r>
            <a:r>
              <a:rPr lang="en-US" baseline="0" dirty="0" smtClean="0"/>
              <a:t> of the second test.  You might flash back to the Test 1 slides, and compare the numbers.</a:t>
            </a:r>
          </a:p>
          <a:p>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the question is,</a:t>
            </a:r>
          </a:p>
          <a:p>
            <a:r>
              <a:rPr lang="en-US" baseline="0" dirty="0" smtClean="0"/>
              <a:t>Is 100.055 and 99.951 significantly different from 100?</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36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Z statistic is Normal</a:t>
            </a:r>
            <a:r>
              <a:rPr lang="en-US" baseline="0" dirty="0" smtClean="0"/>
              <a:t> with zero mean and unit variance.</a:t>
            </a:r>
          </a:p>
          <a:p>
            <a:r>
              <a:rPr lang="en-US" baseline="0" dirty="0" smtClean="0"/>
              <a:t>Here Z is the difference between the observed and true mean, normalized by the variance of the mean.</a:t>
            </a:r>
          </a:p>
          <a:p>
            <a:r>
              <a:rPr lang="en-US" baseline="0" dirty="0" smtClean="0"/>
              <a:t>The probability that |Z| </a:t>
            </a:r>
            <a:r>
              <a:rPr lang="en-US" baseline="0" dirty="0" smtClean="0">
                <a:latin typeface="Cambria Math"/>
                <a:ea typeface="Cambria Math"/>
              </a:rPr>
              <a:t>≥ Z</a:t>
            </a:r>
            <a:r>
              <a:rPr lang="en-US" baseline="30000" dirty="0" smtClean="0">
                <a:latin typeface="Cambria Math"/>
                <a:ea typeface="Cambria Math"/>
              </a:rPr>
              <a:t>est</a:t>
            </a:r>
            <a:r>
              <a:rPr lang="en-US" baseline="0" dirty="0" smtClean="0">
                <a:latin typeface="Cambria Math"/>
                <a:ea typeface="Cambria Math"/>
              </a:rPr>
              <a:t> is large, much larger than 0.05, so the Null Hypothesis cannot be</a:t>
            </a:r>
          </a:p>
          <a:p>
            <a:r>
              <a:rPr lang="en-US" baseline="0" dirty="0" smtClean="0">
                <a:latin typeface="Cambria Math"/>
                <a:ea typeface="Cambria Math"/>
              </a:rPr>
              <a:t>rejected.</a:t>
            </a:r>
          </a:p>
          <a:p>
            <a:r>
              <a:rPr lang="en-US" baseline="0" dirty="0" smtClean="0">
                <a:latin typeface="Cambria Math"/>
                <a:ea typeface="Cambria Math"/>
              </a:rPr>
              <a:t>Point out the difference between</a:t>
            </a:r>
          </a:p>
          <a:p>
            <a:r>
              <a:rPr lang="en-US" baseline="0" dirty="0" smtClean="0">
                <a:latin typeface="Cambria Math"/>
                <a:ea typeface="Cambria Math"/>
              </a:rPr>
              <a:t>“There’s no reason to think the machine is biased”</a:t>
            </a:r>
          </a:p>
          <a:p>
            <a:r>
              <a:rPr lang="en-US" baseline="0" dirty="0" smtClean="0">
                <a:latin typeface="Cambria Math"/>
                <a:ea typeface="Cambria Math"/>
              </a:rPr>
              <a:t>and</a:t>
            </a:r>
          </a:p>
          <a:p>
            <a:r>
              <a:rPr lang="en-US" baseline="0" dirty="0" smtClean="0">
                <a:latin typeface="Cambria Math"/>
                <a:ea typeface="Cambria Math"/>
              </a:rPr>
              <a:t>“The machine is not biased”.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37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Z statistic is Normal</a:t>
            </a:r>
            <a:r>
              <a:rPr lang="en-US" baseline="0" dirty="0" smtClean="0"/>
              <a:t> with zero mean and unit variance.</a:t>
            </a:r>
          </a:p>
          <a:p>
            <a:r>
              <a:rPr lang="en-US" baseline="0" dirty="0" smtClean="0"/>
              <a:t>Here Z is the difference between the observed and true mean, normalized by the variance of the mean.</a:t>
            </a:r>
          </a:p>
          <a:p>
            <a:r>
              <a:rPr lang="en-US" baseline="0" dirty="0" smtClean="0"/>
              <a:t>The probability that |Z| </a:t>
            </a:r>
            <a:r>
              <a:rPr lang="en-US" baseline="0" dirty="0" smtClean="0">
                <a:latin typeface="Cambria Math"/>
                <a:ea typeface="Cambria Math"/>
              </a:rPr>
              <a:t>≥ Z</a:t>
            </a:r>
            <a:r>
              <a:rPr lang="en-US" baseline="30000" dirty="0" smtClean="0">
                <a:latin typeface="Cambria Math"/>
                <a:ea typeface="Cambria Math"/>
              </a:rPr>
              <a:t>est</a:t>
            </a:r>
            <a:r>
              <a:rPr lang="en-US" baseline="0" dirty="0" smtClean="0">
                <a:latin typeface="Cambria Math"/>
                <a:ea typeface="Cambria Math"/>
              </a:rPr>
              <a:t> is large, much larger than 0.05, so the Null Hypothesis cannot be</a:t>
            </a:r>
          </a:p>
          <a:p>
            <a:r>
              <a:rPr lang="en-US" baseline="0" dirty="0" smtClean="0">
                <a:latin typeface="Cambria Math"/>
                <a:ea typeface="Cambria Math"/>
              </a:rPr>
              <a:t>rejected.</a:t>
            </a:r>
          </a:p>
          <a:p>
            <a:r>
              <a:rPr lang="en-US" baseline="0" dirty="0" smtClean="0">
                <a:latin typeface="Cambria Math"/>
                <a:ea typeface="Cambria Math"/>
              </a:rPr>
              <a:t>Point out the difference between</a:t>
            </a:r>
          </a:p>
          <a:p>
            <a:r>
              <a:rPr lang="en-US" baseline="0" dirty="0" smtClean="0">
                <a:latin typeface="Cambria Math"/>
                <a:ea typeface="Cambria Math"/>
              </a:rPr>
              <a:t>“There’s no reason to think the machine is biased”</a:t>
            </a:r>
          </a:p>
          <a:p>
            <a:r>
              <a:rPr lang="en-US" baseline="0" dirty="0" smtClean="0">
                <a:latin typeface="Cambria Math"/>
                <a:ea typeface="Cambria Math"/>
              </a:rPr>
              <a:t>and</a:t>
            </a:r>
          </a:p>
          <a:p>
            <a:r>
              <a:rPr lang="en-US" baseline="0" dirty="0" smtClean="0">
                <a:latin typeface="Cambria Math"/>
                <a:ea typeface="Cambria Math"/>
              </a:rPr>
              <a:t>“The machine is not biased”.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Z statistic is Normal</a:t>
            </a:r>
            <a:r>
              <a:rPr lang="en-US" baseline="0" dirty="0" smtClean="0"/>
              <a:t> with zero mean and unit variance.</a:t>
            </a:r>
          </a:p>
          <a:p>
            <a:r>
              <a:rPr lang="en-US" baseline="0" dirty="0" smtClean="0"/>
              <a:t>Here Z is the difference between the observed and true mean, normalized by the variance of the mean.</a:t>
            </a:r>
          </a:p>
          <a:p>
            <a:r>
              <a:rPr lang="en-US" baseline="0" dirty="0" smtClean="0"/>
              <a:t>The probability that |Z| </a:t>
            </a:r>
            <a:r>
              <a:rPr lang="en-US" baseline="0" dirty="0" smtClean="0">
                <a:latin typeface="Cambria Math"/>
                <a:ea typeface="Cambria Math"/>
              </a:rPr>
              <a:t>≥ Z</a:t>
            </a:r>
            <a:r>
              <a:rPr lang="en-US" baseline="30000" dirty="0" smtClean="0">
                <a:latin typeface="Cambria Math"/>
                <a:ea typeface="Cambria Math"/>
              </a:rPr>
              <a:t>est</a:t>
            </a:r>
            <a:r>
              <a:rPr lang="en-US" baseline="0" dirty="0" smtClean="0">
                <a:latin typeface="Cambria Math"/>
                <a:ea typeface="Cambria Math"/>
              </a:rPr>
              <a:t> is large, much larger than 0.05, so the Null Hypothesis cannot be</a:t>
            </a:r>
          </a:p>
          <a:p>
            <a:r>
              <a:rPr lang="en-US" baseline="0" dirty="0" smtClean="0">
                <a:latin typeface="Cambria Math"/>
                <a:ea typeface="Cambria Math"/>
              </a:rPr>
              <a:t>rejected.</a:t>
            </a:r>
          </a:p>
          <a:p>
            <a:r>
              <a:rPr lang="en-US" baseline="0" dirty="0" smtClean="0">
                <a:latin typeface="Cambria Math"/>
                <a:ea typeface="Cambria Math"/>
              </a:rPr>
              <a:t>Point out the difference between</a:t>
            </a:r>
          </a:p>
          <a:p>
            <a:r>
              <a:rPr lang="en-US" baseline="0" dirty="0" smtClean="0">
                <a:latin typeface="Cambria Math"/>
                <a:ea typeface="Cambria Math"/>
              </a:rPr>
              <a:t>“There’s no reason to think the machine is biased”</a:t>
            </a:r>
          </a:p>
          <a:p>
            <a:r>
              <a:rPr lang="en-US" baseline="0" dirty="0" smtClean="0">
                <a:latin typeface="Cambria Math"/>
                <a:ea typeface="Cambria Math"/>
              </a:rPr>
              <a:t>and</a:t>
            </a:r>
          </a:p>
          <a:p>
            <a:r>
              <a:rPr lang="en-US" baseline="0" dirty="0" smtClean="0">
                <a:latin typeface="Cambria Math"/>
                <a:ea typeface="Cambria Math"/>
              </a:rPr>
              <a:t>“The machine is not biased”.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point here is that if you have to</a:t>
            </a:r>
          </a:p>
          <a:p>
            <a:r>
              <a:rPr lang="en-US" dirty="0" smtClean="0"/>
              <a:t>estimate a variance</a:t>
            </a:r>
          </a:p>
          <a:p>
            <a:r>
              <a:rPr lang="en-US" dirty="0" smtClean="0"/>
              <a:t>then you are adding more random variation into the problem</a:t>
            </a:r>
          </a:p>
          <a:p>
            <a:r>
              <a:rPr lang="en-US" dirty="0" smtClean="0"/>
              <a:t>for</a:t>
            </a:r>
            <a:r>
              <a:rPr lang="en-US" baseline="0" dirty="0" smtClean="0"/>
              <a:t> now you have two estimated quantities, mean and variance,</a:t>
            </a:r>
          </a:p>
          <a:p>
            <a:r>
              <a:rPr lang="en-US" baseline="0" dirty="0" smtClean="0"/>
              <a:t>whereas before you just had one (mean)/</a:t>
            </a:r>
            <a:endParaRPr lang="en-US" dirty="0" smtClean="0"/>
          </a:p>
        </p:txBody>
      </p:sp>
      <p:sp>
        <p:nvSpPr>
          <p:cNvPr id="4" name="Slide Number Placeholder 3"/>
          <p:cNvSpPr>
            <a:spLocks noGrp="1"/>
          </p:cNvSpPr>
          <p:nvPr>
            <p:ph type="sldNum" sz="quarter" idx="10"/>
          </p:nvPr>
        </p:nvSpPr>
        <p:spPr/>
        <p:txBody>
          <a:bodyPr/>
          <a:lstStyle/>
          <a:p>
            <a:fld id="{39CEFECD-09E3-40DA-A418-CA04FDBB91E8}"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Z</a:t>
            </a:r>
            <a:r>
              <a:rPr lang="en-US" baseline="0" dirty="0" smtClean="0"/>
              <a:t> needs to be Normal.</a:t>
            </a:r>
          </a:p>
          <a:p>
            <a:r>
              <a:rPr lang="en-US" baseline="0" dirty="0" smtClean="0"/>
              <a:t>If you replace the true variance with the estimated variance, then the resulting</a:t>
            </a:r>
          </a:p>
          <a:p>
            <a:r>
              <a:rPr lang="en-US" baseline="0" dirty="0" smtClean="0"/>
              <a:t>  quantity is not Normal.</a:t>
            </a:r>
          </a:p>
        </p:txBody>
      </p:sp>
      <p:sp>
        <p:nvSpPr>
          <p:cNvPr id="4" name="Slide Number Placeholder 3"/>
          <p:cNvSpPr>
            <a:spLocks noGrp="1"/>
          </p:cNvSpPr>
          <p:nvPr>
            <p:ph type="sldNum" sz="quarter" idx="10"/>
          </p:nvPr>
        </p:nvSpPr>
        <p:spPr/>
        <p:txBody>
          <a:bodyPr/>
          <a:lstStyle/>
          <a:p>
            <a:fld id="{39CEFECD-09E3-40DA-A418-CA04FDBB91E8}"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Pont out that the quantity</a:t>
            </a:r>
            <a:r>
              <a:rPr lang="en-US" baseline="0" dirty="0" smtClean="0"/>
              <a:t> in the denominator is just the square root of the estimated</a:t>
            </a:r>
          </a:p>
          <a:p>
            <a:r>
              <a:rPr lang="en-US" baseline="0" dirty="0" smtClean="0"/>
              <a:t>variance of a set of N </a:t>
            </a:r>
            <a:r>
              <a:rPr lang="en-US" baseline="0" dirty="0" err="1" smtClean="0"/>
              <a:t>Normall</a:t>
            </a:r>
            <a:r>
              <a:rPr lang="en-US" baseline="0" dirty="0" smtClean="0"/>
              <a:t>-distributed variables, each with zero mean and unit true variance.</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Thus</a:t>
            </a:r>
            <a:r>
              <a:rPr lang="en-US" baseline="0" dirty="0" smtClean="0"/>
              <a:t> if you replace the true mean with the estimated mean, you get a</a:t>
            </a:r>
          </a:p>
          <a:p>
            <a:r>
              <a:rPr lang="en-US" baseline="0" dirty="0" smtClean="0"/>
              <a:t>t-distributed variable.</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 out</a:t>
            </a:r>
            <a:r>
              <a:rPr lang="en-US" baseline="0" dirty="0" smtClean="0"/>
              <a:t> that the </a:t>
            </a:r>
            <a:r>
              <a:rPr lang="en-US" baseline="0" dirty="0" err="1" smtClean="0"/>
              <a:t>MatLab</a:t>
            </a:r>
            <a:r>
              <a:rPr lang="en-US" baseline="0" dirty="0" smtClean="0"/>
              <a:t> function for the cumulative t-distribution</a:t>
            </a:r>
          </a:p>
          <a:p>
            <a:r>
              <a:rPr lang="en-US" baseline="0" dirty="0" smtClean="0"/>
              <a:t>is </a:t>
            </a:r>
            <a:r>
              <a:rPr lang="en-US" baseline="0" dirty="0" err="1" smtClean="0"/>
              <a:t>tcdf</a:t>
            </a:r>
            <a:r>
              <a:rPr lang="en-US" baseline="0" dirty="0" smtClean="0"/>
              <a:t>(t, N)</a:t>
            </a:r>
          </a:p>
          <a:p>
            <a:r>
              <a:rPr lang="en-US" dirty="0" smtClean="0"/>
              <a:t>where N is the degrees</a:t>
            </a:r>
            <a:r>
              <a:rPr lang="en-US" baseline="0" dirty="0" smtClean="0"/>
              <a:t> of freedom.</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 out</a:t>
            </a:r>
            <a:r>
              <a:rPr lang="en-US" baseline="0" dirty="0" smtClean="0"/>
              <a:t> that the </a:t>
            </a:r>
            <a:r>
              <a:rPr lang="en-US" baseline="0" dirty="0" err="1" smtClean="0"/>
              <a:t>MatLab</a:t>
            </a:r>
            <a:r>
              <a:rPr lang="en-US" baseline="0" dirty="0" smtClean="0"/>
              <a:t> function for the cumulative t-distribution</a:t>
            </a:r>
          </a:p>
          <a:p>
            <a:r>
              <a:rPr lang="en-US" baseline="0" dirty="0" smtClean="0"/>
              <a:t>is </a:t>
            </a:r>
            <a:r>
              <a:rPr lang="en-US" baseline="0" dirty="0" err="1" smtClean="0"/>
              <a:t>tcdf</a:t>
            </a:r>
            <a:r>
              <a:rPr lang="en-US" baseline="0" dirty="0" smtClean="0"/>
              <a:t>(t, N)</a:t>
            </a:r>
          </a:p>
          <a:p>
            <a:r>
              <a:rPr lang="en-US" dirty="0" smtClean="0"/>
              <a:t>where N is the degrees</a:t>
            </a:r>
            <a:r>
              <a:rPr lang="en-US" baseline="0" dirty="0" smtClean="0"/>
              <a:t> of freedom.</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the question is,</a:t>
            </a:r>
          </a:p>
          <a:p>
            <a:r>
              <a:rPr lang="en-US" baseline="0" dirty="0" smtClean="0"/>
              <a:t>Is 0.876 and 0.974 significantly different from 1?</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chi-squared statistic is</a:t>
            </a:r>
            <a:r>
              <a:rPr lang="en-US" baseline="0" dirty="0" smtClean="0"/>
              <a:t> one of the three non-Normal distributions that we discussed in the previous lecture.</a:t>
            </a:r>
          </a:p>
          <a:p>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second</a:t>
            </a:r>
            <a:r>
              <a:rPr lang="en-US" baseline="0" dirty="0" smtClean="0"/>
              <a:t> mean is smaller than the first.  Is it possible that the</a:t>
            </a:r>
          </a:p>
          <a:p>
            <a:r>
              <a:rPr lang="en-US" baseline="0" dirty="0" smtClean="0"/>
              <a:t>machine’s “ruler” (internal length standard) is shrinking with time?</a:t>
            </a:r>
          </a:p>
          <a:p>
            <a:r>
              <a:rPr lang="en-US" baseline="0" dirty="0" smtClean="0"/>
              <a:t>In my opinion, this is the single most useful Hypothesis test in all of data analysis.</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 difference between the means can be</a:t>
            </a:r>
            <a:r>
              <a:rPr lang="en-US" baseline="0" dirty="0" smtClean="0"/>
              <a:t> normalized into a Z-distributed quantity.</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just standard</a:t>
            </a:r>
            <a:r>
              <a:rPr lang="en-US" baseline="0" dirty="0" smtClean="0"/>
              <a:t> error propagation.</a:t>
            </a:r>
          </a:p>
          <a:p>
            <a:r>
              <a:rPr lang="en-US" baseline="0" dirty="0" smtClean="0"/>
              <a:t>In our case, a and b are the two means</a:t>
            </a:r>
          </a:p>
          <a:p>
            <a:r>
              <a:rPr lang="en-US" baseline="0" dirty="0" smtClean="0"/>
              <a:t>and c is their </a:t>
            </a:r>
            <a:r>
              <a:rPr lang="en-US" baseline="0" dirty="0" err="1" smtClean="0"/>
              <a:t>differrence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r>
              <a:rPr lang="en-US" baseline="0" dirty="0" smtClean="0"/>
              <a:t> that this is a “new” definition of Z.  It’s key attributes are that it is</a:t>
            </a:r>
          </a:p>
          <a:p>
            <a:r>
              <a:rPr lang="en-US" baseline="0" dirty="0" smtClean="0"/>
              <a:t>Normally-distributed</a:t>
            </a:r>
          </a:p>
          <a:p>
            <a:r>
              <a:rPr lang="en-US" baseline="0" dirty="0" smtClean="0"/>
              <a:t>has zero mean</a:t>
            </a:r>
          </a:p>
          <a:p>
            <a:r>
              <a:rPr lang="en-US" baseline="0" dirty="0" smtClean="0"/>
              <a:t>and</a:t>
            </a:r>
          </a:p>
          <a:p>
            <a:r>
              <a:rPr lang="en-US" baseline="0" dirty="0" smtClean="0"/>
              <a:t>has unit variance.</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a:t>
            </a:r>
            <a:r>
              <a:rPr lang="en-US" baseline="0" dirty="0" smtClean="0"/>
              <a:t> emphasize that</a:t>
            </a:r>
          </a:p>
          <a:p>
            <a:r>
              <a:rPr lang="en-US" baseline="0" dirty="0" smtClean="0"/>
              <a:t>“There’s no reason to think that bias has changed”</a:t>
            </a:r>
          </a:p>
          <a:p>
            <a:r>
              <a:rPr lang="en-US" baseline="0" dirty="0" smtClean="0"/>
              <a:t>is not the same as</a:t>
            </a:r>
          </a:p>
          <a:p>
            <a:r>
              <a:rPr lang="en-US" baseline="0" dirty="0" smtClean="0"/>
              <a:t>“The bias has not changed”.</a:t>
            </a:r>
          </a:p>
          <a:p>
            <a:r>
              <a:rPr lang="en-US" baseline="0" dirty="0" smtClean="0"/>
              <a:t>We cannot rule out that it changed.  We can only state that there is no evidence that it changed.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 out</a:t>
            </a:r>
            <a:r>
              <a:rPr lang="en-US" baseline="0" dirty="0" smtClean="0"/>
              <a:t> that the variance is larger in the second test.  Perhaps the machine is getting “noisier”?</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r>
              <a:rPr lang="en-US" baseline="0" dirty="0" smtClean="0"/>
              <a:t> out that the numerator is just the</a:t>
            </a:r>
          </a:p>
          <a:p>
            <a:r>
              <a:rPr lang="en-US" baseline="0" dirty="0" smtClean="0"/>
              <a:t>estimated variance of a set of N Normally-distributed variables, each with zero mean and unit true variance.</a:t>
            </a:r>
          </a:p>
          <a:p>
            <a:r>
              <a:rPr lang="en-US" baseline="0" dirty="0" smtClean="0"/>
              <a:t>So is the denominator.</a:t>
            </a:r>
          </a:p>
          <a:p>
            <a:r>
              <a:rPr lang="en-US" baseline="0" dirty="0" smtClean="0"/>
              <a:t>Hence F is ratio of variances, which is just what we want to test.</a:t>
            </a:r>
          </a:p>
          <a:p>
            <a:r>
              <a:rPr lang="en-US" baseline="0" dirty="0" smtClean="0"/>
              <a:t>Also, point out that the individual summations are just chi-squared.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59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Hence</a:t>
            </a:r>
            <a:r>
              <a:rPr lang="en-US" baseline="0" dirty="0" smtClean="0"/>
              <a:t> F can be computed from the chi-squared values that we previously computed.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tails of the distribution</a:t>
            </a:r>
            <a:r>
              <a:rPr lang="en-US" baseline="0" dirty="0" smtClean="0"/>
              <a:t> correspond to the case where one estimated variance is</a:t>
            </a:r>
          </a:p>
          <a:p>
            <a:r>
              <a:rPr lang="en-US" baseline="0" dirty="0" smtClean="0"/>
              <a:t>   much larger or much smaller than the other.</a:t>
            </a:r>
            <a:endParaRPr lang="en-US" dirty="0" smtClean="0"/>
          </a:p>
          <a:p>
            <a:r>
              <a:rPr lang="en-US" dirty="0" smtClean="0"/>
              <a:t>We want to know how much area is beneath the tails.</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conditional in the m-script assures that 1/F is smaller than F.</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ends the machine scenario.</a:t>
            </a:r>
          </a:p>
          <a:p>
            <a:r>
              <a:rPr lang="en-US" dirty="0" smtClean="0"/>
              <a:t>Note</a:t>
            </a:r>
            <a:r>
              <a:rPr lang="en-US" baseline="0" dirty="0" smtClean="0"/>
              <a:t> that I’ve left out one Null Hypothesis that is worked through in the text</a:t>
            </a:r>
          </a:p>
          <a:p>
            <a:r>
              <a:rPr lang="en-US" baseline="0" dirty="0" smtClean="0"/>
              <a:t>(comparing difference in means when true variance is unknown, so t-test is used).</a:t>
            </a:r>
          </a:p>
          <a:p>
            <a:r>
              <a:rPr lang="en-US" baseline="0" dirty="0" smtClean="0"/>
              <a:t>it would make the lecture too long.</a:t>
            </a:r>
            <a:endParaRPr lang="en-US" dirty="0" smtClean="0"/>
          </a:p>
        </p:txBody>
      </p:sp>
      <p:sp>
        <p:nvSpPr>
          <p:cNvPr id="4" name="Slide Number Placeholder 3"/>
          <p:cNvSpPr>
            <a:spLocks noGrp="1"/>
          </p:cNvSpPr>
          <p:nvPr>
            <p:ph type="sldNum" sz="quarter" idx="10"/>
          </p:nvPr>
        </p:nvSpPr>
        <p:spPr/>
        <p:txBody>
          <a:bodyPr/>
          <a:lstStyle/>
          <a:p>
            <a:fld id="{39CEFECD-09E3-40DA-A418-CA04FDBB91E8}" type="slidenum">
              <a:rPr lang="en-US" smtClean="0"/>
              <a:pPr/>
              <a:t>63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my opinion, this is the second </a:t>
            </a:r>
            <a:r>
              <a:rPr lang="en-US" baseline="0" dirty="0" smtClean="0"/>
              <a:t>most useful test in all of data analysis</a:t>
            </a:r>
          </a:p>
          <a:p>
            <a:r>
              <a:rPr lang="en-US" baseline="0" dirty="0" smtClean="0"/>
              <a:t>(the first being the test of difference between two means).</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cubic fit</a:t>
            </a:r>
            <a:r>
              <a:rPr lang="en-US" baseline="0" dirty="0" smtClean="0"/>
              <a:t> </a:t>
            </a:r>
            <a:r>
              <a:rPr lang="en-US" dirty="0" smtClean="0"/>
              <a:t>is</a:t>
            </a:r>
            <a:r>
              <a:rPr lang="en-US" baseline="0" dirty="0" smtClean="0"/>
              <a:t> only a little better than the linear fit.</a:t>
            </a:r>
          </a:p>
          <a:p>
            <a:r>
              <a:rPr lang="en-US" baseline="0" dirty="0" smtClean="0"/>
              <a:t>See if the students can pick up on any subtle differences.</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cubic</a:t>
            </a:r>
            <a:r>
              <a:rPr lang="en-US" baseline="0" dirty="0" smtClean="0"/>
              <a:t> fit is a little better near the left side of the plot, leading to 14% reduction in total error</a:t>
            </a:r>
          </a:p>
          <a:p>
            <a:r>
              <a:rPr lang="en-US" baseline="0" dirty="0" smtClean="0"/>
              <a:t>relative to the linear fit.</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second issues, the different number</a:t>
            </a:r>
            <a:r>
              <a:rPr lang="en-US" baseline="0" dirty="0" smtClean="0"/>
              <a:t> of coefficients, if corrected for during the calculation of</a:t>
            </a:r>
          </a:p>
          <a:p>
            <a:r>
              <a:rPr lang="en-US" baseline="0" dirty="0" smtClean="0"/>
              <a:t>degrees of freedom.</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Technically, we should</a:t>
            </a:r>
            <a:r>
              <a:rPr lang="en-US" baseline="0" dirty="0" smtClean="0"/>
              <a:t> be normalizing E by the true variance of the measurements,</a:t>
            </a:r>
          </a:p>
          <a:p>
            <a:r>
              <a:rPr lang="en-US" baseline="0" dirty="0" smtClean="0"/>
              <a:t>that is E → E/</a:t>
            </a:r>
            <a:r>
              <a:rPr lang="el-GR" baseline="0" dirty="0" smtClean="0">
                <a:latin typeface="Cambria Math"/>
                <a:ea typeface="Cambria Math"/>
              </a:rPr>
              <a:t>σ</a:t>
            </a:r>
            <a:r>
              <a:rPr lang="en-US" baseline="-25000" dirty="0" smtClean="0">
                <a:latin typeface="Cambria Math"/>
                <a:ea typeface="Cambria Math"/>
              </a:rPr>
              <a:t>d</a:t>
            </a:r>
            <a:r>
              <a:rPr lang="en-US" baseline="30000" dirty="0" smtClean="0">
                <a:latin typeface="Cambria Math"/>
                <a:ea typeface="Cambria Math"/>
              </a:rPr>
              <a:t>2</a:t>
            </a:r>
            <a:endParaRPr lang="en-US" baseline="30000" dirty="0" smtClean="0"/>
          </a:p>
          <a:p>
            <a:r>
              <a:rPr lang="en-US" baseline="0" dirty="0" smtClean="0"/>
              <a:t>to yield a variable with unit variance.</a:t>
            </a:r>
          </a:p>
          <a:p>
            <a:r>
              <a:rPr lang="en-US" baseline="0" dirty="0" smtClean="0"/>
              <a:t>However, the factor of 1/</a:t>
            </a:r>
            <a:r>
              <a:rPr lang="el-GR" baseline="0" dirty="0" smtClean="0">
                <a:latin typeface="Cambria Math"/>
                <a:ea typeface="Cambria Math"/>
              </a:rPr>
              <a:t>σ</a:t>
            </a:r>
            <a:r>
              <a:rPr lang="en-US" baseline="-25000" dirty="0" smtClean="0">
                <a:latin typeface="Cambria Math"/>
                <a:ea typeface="Cambria Math"/>
              </a:rPr>
              <a:t>d</a:t>
            </a:r>
            <a:r>
              <a:rPr lang="en-US" baseline="30000" dirty="0" smtClean="0">
                <a:latin typeface="Cambria Math"/>
                <a:ea typeface="Cambria Math"/>
              </a:rPr>
              <a:t>2 </a:t>
            </a:r>
            <a:r>
              <a:rPr lang="en-US" baseline="0" dirty="0" smtClean="0">
                <a:latin typeface="Cambria Math"/>
                <a:ea typeface="Cambria Math"/>
              </a:rPr>
              <a:t>appears in both numerator and denominator, and cancels out.</a:t>
            </a:r>
            <a:endParaRPr lang="en-US" baseline="0"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69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Times New Roman" pitchFamily="18" charset="0"/>
                <a:cs typeface="Times New Roman" pitchFamily="18" charset="0"/>
              </a:rPr>
              <a:t>Student’s t-probability density function </a:t>
            </a:r>
            <a:r>
              <a:rPr lang="en-US" sz="1200" i="1" dirty="0" smtClean="0">
                <a:latin typeface="Times New Roman" pitchFamily="18" charset="0"/>
                <a:cs typeface="Times New Roman" pitchFamily="18" charset="0"/>
              </a:rPr>
              <a:t>for N=1, 2, 3, 4,</a:t>
            </a:r>
            <a:r>
              <a:rPr lang="en-US" sz="1200" dirty="0" smtClean="0">
                <a:latin typeface="Times New Roman" pitchFamily="18" charset="0"/>
                <a:cs typeface="Times New Roman" pitchFamily="18" charset="0"/>
              </a:rPr>
              <a:t> and </a:t>
            </a:r>
            <a:r>
              <a:rPr lang="en-US" sz="1200" i="1" dirty="0" smtClean="0">
                <a:latin typeface="Times New Roman" pitchFamily="18" charset="0"/>
                <a:cs typeface="Times New Roman" pitchFamily="18" charset="0"/>
              </a:rPr>
              <a:t>5</a:t>
            </a:r>
            <a:r>
              <a:rPr lang="en-US" sz="1200" dirty="0" smtClean="0">
                <a:latin typeface="Times New Roman" pitchFamily="18" charset="0"/>
                <a:cs typeface="Times New Roman" pitchFamily="18" charset="0"/>
              </a:rPr>
              <a:t>. </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13</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Hence</a:t>
            </a:r>
            <a:r>
              <a:rPr lang="en-US" baseline="0" dirty="0" smtClean="0"/>
              <a:t> F can be computed from the chi-squared values that we previously computed.</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70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71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http://www.danielsoper.com/statcalc3/calc.aspx?id=7</a:t>
            </a:r>
          </a:p>
        </p:txBody>
      </p:sp>
      <p:sp>
        <p:nvSpPr>
          <p:cNvPr id="4" name="Slide Number Placeholder 3"/>
          <p:cNvSpPr>
            <a:spLocks noGrp="1"/>
          </p:cNvSpPr>
          <p:nvPr>
            <p:ph type="sldNum" sz="quarter" idx="10"/>
          </p:nvPr>
        </p:nvSpPr>
        <p:spPr/>
        <p:txBody>
          <a:bodyPr/>
          <a:lstStyle/>
          <a:p>
            <a:fld id="{2823AEEF-75E6-3842-8D1A-1C17BF780848}" type="slidenum">
              <a:rPr/>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http://www.danielsoper.com/statcalc3/calc.aspx?id=44</a:t>
            </a:r>
          </a:p>
        </p:txBody>
      </p:sp>
      <p:sp>
        <p:nvSpPr>
          <p:cNvPr id="4" name="Slide Number Placeholder 3"/>
          <p:cNvSpPr>
            <a:spLocks noGrp="1"/>
          </p:cNvSpPr>
          <p:nvPr>
            <p:ph type="sldNum" sz="quarter" idx="10"/>
          </p:nvPr>
        </p:nvSpPr>
        <p:spPr/>
        <p:txBody>
          <a:bodyPr/>
          <a:lstStyle/>
          <a:p>
            <a:fld id="{2823AEEF-75E6-3842-8D1A-1C17BF780848}" type="slidenum">
              <a:rPr/>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Times New Roman" pitchFamily="18" charset="0"/>
                <a:cs typeface="Times New Roman" pitchFamily="18" charset="0"/>
              </a:rPr>
              <a:t>Student’s t-probability density function </a:t>
            </a:r>
            <a:r>
              <a:rPr lang="en-US" sz="1200" i="1" dirty="0" smtClean="0">
                <a:latin typeface="Times New Roman" pitchFamily="18" charset="0"/>
                <a:cs typeface="Times New Roman" pitchFamily="18" charset="0"/>
              </a:rPr>
              <a:t>for N=1, 2, 3, 4,</a:t>
            </a:r>
            <a:r>
              <a:rPr lang="en-US" sz="1200" dirty="0" smtClean="0">
                <a:latin typeface="Times New Roman" pitchFamily="18" charset="0"/>
                <a:cs typeface="Times New Roman" pitchFamily="18" charset="0"/>
              </a:rPr>
              <a:t> and </a:t>
            </a:r>
            <a:r>
              <a:rPr lang="en-US" sz="1200" i="1" dirty="0" smtClean="0">
                <a:latin typeface="Times New Roman" pitchFamily="18" charset="0"/>
                <a:cs typeface="Times New Roman" pitchFamily="18" charset="0"/>
              </a:rPr>
              <a:t>5</a:t>
            </a:r>
            <a:r>
              <a:rPr lang="en-US" sz="1200" dirty="0" smtClean="0">
                <a:latin typeface="Times New Roman" pitchFamily="18" charset="0"/>
                <a:cs typeface="Times New Roman" pitchFamily="18" charset="0"/>
              </a:rPr>
              <a:t>. </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dirty="0" smtClean="0">
                <a:latin typeface="Times New Roman" pitchFamily="18" charset="0"/>
                <a:cs typeface="Times New Roman" pitchFamily="18" charset="0"/>
              </a:rPr>
              <a:t>F</a:t>
            </a:r>
            <a:r>
              <a:rPr lang="en-US" sz="1200" dirty="0" smtClean="0">
                <a:latin typeface="Times New Roman" pitchFamily="18" charset="0"/>
                <a:cs typeface="Times New Roman" pitchFamily="18" charset="0"/>
              </a:rPr>
              <a:t>-probability density function, </a:t>
            </a:r>
            <a:r>
              <a:rPr lang="en-US" sz="1200" i="1" dirty="0" smtClean="0">
                <a:latin typeface="Times New Roman" pitchFamily="18" charset="0"/>
                <a:cs typeface="Times New Roman" pitchFamily="18" charset="0"/>
              </a:rPr>
              <a:t>p(F</a:t>
            </a:r>
            <a:r>
              <a:rPr lang="en-US" sz="1200" i="1" baseline="-25000" dirty="0" smtClean="0">
                <a:latin typeface="Times New Roman" pitchFamily="18" charset="0"/>
                <a:cs typeface="Times New Roman" pitchFamily="18" charset="0"/>
              </a:rPr>
              <a:t>N,M</a:t>
            </a:r>
            <a:r>
              <a:rPr lang="en-US" sz="1200" i="1" dirty="0" smtClean="0">
                <a:latin typeface="Times New Roman" pitchFamily="18" charset="0"/>
                <a:cs typeface="Times New Roman" pitchFamily="18" charset="0"/>
              </a:rPr>
              <a:t>)</a:t>
            </a:r>
            <a:r>
              <a:rPr lang="en-US" sz="1200" dirty="0" smtClean="0">
                <a:latin typeface="Times New Roman" pitchFamily="18" charset="0"/>
                <a:cs typeface="Times New Roman" pitchFamily="18" charset="0"/>
              </a:rPr>
              <a:t>, for selected values of M and N. </a:t>
            </a:r>
            <a:endParaRPr lang="en-US" dirty="0"/>
          </a:p>
        </p:txBody>
      </p:sp>
      <p:sp>
        <p:nvSpPr>
          <p:cNvPr id="4" name="Slide Number Placeholder 3"/>
          <p:cNvSpPr>
            <a:spLocks noGrp="1"/>
          </p:cNvSpPr>
          <p:nvPr>
            <p:ph type="sldNum" sz="quarter" idx="10"/>
          </p:nvPr>
        </p:nvSpPr>
        <p:spPr/>
        <p:txBody>
          <a:bodyPr/>
          <a:lstStyle/>
          <a:p>
            <a:fld id="{39CEFECD-09E3-40DA-A418-CA04FDBB91E8}" type="slidenum">
              <a:rPr lang="en-US" smtClean="0"/>
              <a:pPr/>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D466815-0D95-47C5-9249-8299F627C374}"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54ED11-FE75-4B22-B41D-E6EAA17BCC3E}" type="datetimeFigureOut">
              <a:rPr lang="en-US" smtClean="0"/>
              <a:pPr/>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54ED11-FE75-4B22-B41D-E6EAA17BCC3E}" type="datetimeFigureOut">
              <a:rPr lang="en-US" smtClean="0"/>
              <a:pPr/>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54ED11-FE75-4B22-B41D-E6EAA17BCC3E}" type="datetimeFigureOut">
              <a:rPr lang="en-US" smtClean="0"/>
              <a:pPr/>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54ED11-FE75-4B22-B41D-E6EAA17BCC3E}" type="datetimeFigureOut">
              <a:rPr lang="en-US" smtClean="0"/>
              <a:pPr/>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54ED11-FE75-4B22-B41D-E6EAA17BCC3E}" type="datetimeFigureOut">
              <a:rPr lang="en-US" smtClean="0"/>
              <a:pPr/>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54ED11-FE75-4B22-B41D-E6EAA17BCC3E}" type="datetimeFigureOut">
              <a:rPr lang="en-US" smtClean="0"/>
              <a:pPr/>
              <a:t>4/4/16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54ED11-FE75-4B22-B41D-E6EAA17BCC3E}" type="datetimeFigureOut">
              <a:rPr lang="en-US" smtClean="0"/>
              <a:pPr/>
              <a:t>4/4/16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54ED11-FE75-4B22-B41D-E6EAA17BCC3E}" type="datetimeFigureOut">
              <a:rPr lang="en-US" smtClean="0"/>
              <a:pPr/>
              <a:t>4/4/16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4ED11-FE75-4B22-B41D-E6EAA17BCC3E}" type="datetimeFigureOut">
              <a:rPr lang="en-US" smtClean="0"/>
              <a:pPr/>
              <a:t>4/4/16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54ED11-FE75-4B22-B41D-E6EAA17BCC3E}" type="datetimeFigureOut">
              <a:rPr lang="en-US" smtClean="0"/>
              <a:pPr/>
              <a:t>4/4/16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54ED11-FE75-4B22-B41D-E6EAA17BCC3E}" type="datetimeFigureOut">
              <a:rPr lang="en-US" smtClean="0"/>
              <a:pPr/>
              <a:t>4/4/16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9FAFE-1520-45A8-906A-AA7CFB193E0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4ED11-FE75-4B22-B41D-E6EAA17BCC3E}" type="datetimeFigureOut">
              <a:rPr lang="en-US" smtClean="0"/>
              <a:pPr/>
              <a:t>4/4/16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F9FAFE-1520-45A8-906A-AA7CFB193E0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xkcd.com/88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29.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0" y="457200"/>
            <a:ext cx="9144000" cy="6400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90000"/>
              </a:lnSpc>
              <a:spcBef>
                <a:spcPct val="20000"/>
              </a:spcBef>
              <a:spcAft>
                <a:spcPct val="0"/>
              </a:spcAft>
              <a:buClrTx/>
              <a:buSzTx/>
              <a:buFontTx/>
              <a:buNone/>
              <a:tabLst/>
              <a:defRPr/>
            </a:pPr>
            <a:r>
              <a:rPr lang="en-US" sz="3600" dirty="0" smtClean="0">
                <a:latin typeface="Times New Roman" pitchFamily="18" charset="0"/>
                <a:cs typeface="Times New Roman" pitchFamily="18" charset="0"/>
              </a:rPr>
              <a:t>Hypothesis Testing</a:t>
            </a:r>
          </a:p>
          <a:p>
            <a:pPr marL="342900" lvl="0" indent="-342900" algn="ctr">
              <a:lnSpc>
                <a:spcPct val="90000"/>
              </a:lnSpc>
              <a:spcBef>
                <a:spcPct val="20000"/>
              </a:spcBef>
              <a:defRPr/>
            </a:pPr>
            <a:endParaRPr lang="en-US" sz="3600" dirty="0" smtClean="0">
              <a:latin typeface="Times New Roman" pitchFamily="18" charset="0"/>
              <a:cs typeface="Times New Roman" pitchFamily="18" charset="0"/>
            </a:endParaRPr>
          </a:p>
          <a:p>
            <a:pPr marL="342900" lvl="0" indent="-342900" algn="ctr">
              <a:lnSpc>
                <a:spcPct val="90000"/>
              </a:lnSpc>
              <a:spcBef>
                <a:spcPct val="20000"/>
              </a:spcBef>
              <a:defRPr/>
            </a:pPr>
            <a:r>
              <a:rPr lang="en-US" sz="3600" dirty="0" smtClean="0">
                <a:solidFill>
                  <a:srgbClr val="FF0000"/>
                </a:solidFill>
                <a:latin typeface="Times New Roman" pitchFamily="18" charset="0"/>
                <a:cs typeface="Times New Roman" pitchFamily="18" charset="0"/>
              </a:rPr>
              <a:t>"Parametric" </a:t>
            </a:r>
            <a:r>
              <a:rPr lang="en-US" sz="3600" dirty="0" smtClean="0">
                <a:latin typeface="Times New Roman" pitchFamily="18" charset="0"/>
                <a:cs typeface="Times New Roman" pitchFamily="18" charset="0"/>
              </a:rPr>
              <a:t>tests – based on assumed distributions (with parameters). </a:t>
            </a:r>
          </a:p>
          <a:p>
            <a:pPr marL="342900" lvl="0" indent="-342900" algn="ctr">
              <a:lnSpc>
                <a:spcPct val="90000"/>
              </a:lnSpc>
              <a:spcBef>
                <a:spcPct val="20000"/>
              </a:spcBef>
              <a:defRPr/>
            </a:pPr>
            <a:r>
              <a:rPr lang="en-US" sz="3600" dirty="0" smtClean="0">
                <a:latin typeface="Times New Roman" pitchFamily="18" charset="0"/>
                <a:cs typeface="Times New Roman" pitchFamily="18" charset="0"/>
              </a:rPr>
              <a:t>You assume Normal distributions (usually) </a:t>
            </a:r>
          </a:p>
          <a:p>
            <a:pPr marL="342900" lvl="0" indent="-342900" algn="ctr">
              <a:lnSpc>
                <a:spcPct val="90000"/>
              </a:lnSpc>
              <a:spcBef>
                <a:spcPct val="20000"/>
              </a:spcBef>
              <a:defRPr/>
            </a:pPr>
            <a:r>
              <a:rPr lang="en-US" sz="3600" dirty="0" smtClean="0">
                <a:latin typeface="Times New Roman" pitchFamily="18" charset="0"/>
                <a:cs typeface="Times New Roman" pitchFamily="18" charset="0"/>
              </a:rPr>
              <a:t>in ways detailed below</a:t>
            </a:r>
          </a:p>
          <a:p>
            <a:pPr marL="342900" lvl="0" indent="-342900" algn="ctr">
              <a:lnSpc>
                <a:spcPct val="90000"/>
              </a:lnSpc>
              <a:spcBef>
                <a:spcPct val="20000"/>
              </a:spcBef>
              <a:defRPr/>
            </a:pPr>
            <a:r>
              <a:rPr lang="en-US" sz="3600" dirty="0" smtClean="0">
                <a:solidFill>
                  <a:srgbClr val="0000FF"/>
                </a:solidFill>
                <a:latin typeface="Times New Roman" pitchFamily="18" charset="0"/>
                <a:cs typeface="Times New Roman" pitchFamily="18" charset="0"/>
              </a:rPr>
              <a:t>These standard tests are useful to know, and for communication, but </a:t>
            </a:r>
            <a:r>
              <a:rPr lang="en-US" sz="3600" i="1" dirty="0" smtClean="0">
                <a:solidFill>
                  <a:srgbClr val="0000FF"/>
                </a:solidFill>
                <a:latin typeface="Times New Roman" pitchFamily="18" charset="0"/>
                <a:cs typeface="Times New Roman" pitchFamily="18" charset="0"/>
              </a:rPr>
              <a:t>during your analysis</a:t>
            </a:r>
            <a:r>
              <a:rPr lang="en-US" sz="3600" i="1" dirty="0" smtClean="0">
                <a:solidFill>
                  <a:srgbClr val="0000FF"/>
                </a:solidFill>
                <a:latin typeface="Times New Roman" pitchFamily="18" charset="0"/>
                <a:cs typeface="Times New Roman" pitchFamily="18" charset="0"/>
              </a:rPr>
              <a:t> </a:t>
            </a:r>
            <a:r>
              <a:rPr lang="en-US" sz="3600" dirty="0" smtClean="0">
                <a:solidFill>
                  <a:srgbClr val="0000FF"/>
                </a:solidFill>
                <a:latin typeface="Times New Roman" pitchFamily="18" charset="0"/>
                <a:cs typeface="Times New Roman" pitchFamily="18" charset="0"/>
              </a:rPr>
              <a:t>I recommend more </a:t>
            </a:r>
            <a:r>
              <a:rPr lang="en-US" sz="3600" dirty="0" smtClean="0">
                <a:solidFill>
                  <a:srgbClr val="0000FF"/>
                </a:solidFill>
                <a:latin typeface="Times New Roman" pitchFamily="18" charset="0"/>
                <a:cs typeface="Times New Roman" pitchFamily="18" charset="0"/>
              </a:rPr>
              <a:t>robust eyeball checking of significance – scramble the data, split it in halves/thirds, make syntehtic data, etc. etc.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5562600"/>
          </a:xfrm>
        </p:spPr>
        <p:txBody>
          <a:bodyPr>
            <a:normAutofit/>
          </a:bodyPr>
          <a:lstStyle/>
          <a:p>
            <a:r>
              <a:rPr lang="en-US" dirty="0" smtClean="0">
                <a:latin typeface="Times New Roman" pitchFamily="18" charset="0"/>
                <a:cs typeface="Times New Roman" pitchFamily="18" charset="0"/>
              </a:rPr>
              <a:t>#1: The Z Score</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Cambria Math" pitchFamily="18" charset="0"/>
                <a:ea typeface="Cambria Math" pitchFamily="18" charset="0"/>
                <a:cs typeface="Courier New" pitchFamily="49" charset="0"/>
              </a:rPr>
              <a:t>p(Z) is the</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Normal distribution for a quantity </a:t>
            </a:r>
            <a:r>
              <a:rPr lang="en-US" i="1" dirty="0" smtClean="0">
                <a:latin typeface="Cambria Math" pitchFamily="18" charset="0"/>
                <a:ea typeface="Cambria Math" pitchFamily="18" charset="0"/>
                <a:cs typeface="Times New Roman" pitchFamily="18" charset="0"/>
              </a:rPr>
              <a:t>Z</a:t>
            </a:r>
            <a:r>
              <a:rPr lang="en-US" dirty="0" smtClean="0">
                <a:latin typeface="Times New Roman" pitchFamily="18" charset="0"/>
                <a:cs typeface="Times New Roman" pitchFamily="18" charset="0"/>
              </a:rPr>
              <a:t> with </a:t>
            </a:r>
            <a:r>
              <a:rPr lang="en-US" dirty="0" smtClean="0">
                <a:solidFill>
                  <a:srgbClr val="FF0000"/>
                </a:solidFill>
                <a:latin typeface="Times New Roman" pitchFamily="18" charset="0"/>
                <a:cs typeface="Times New Roman" pitchFamily="18" charset="0"/>
              </a:rPr>
              <a:t>zero mean and unit variance</a:t>
            </a:r>
            <a:br>
              <a:rPr lang="en-US" dirty="0" smtClean="0">
                <a:solidFill>
                  <a:srgbClr val="FF0000"/>
                </a:solidFill>
                <a:latin typeface="Times New Roman" pitchFamily="18" charset="0"/>
                <a:cs typeface="Times New Roman" pitchFamily="18" charset="0"/>
              </a:rPr>
            </a:br>
            <a:r>
              <a:rPr lang="en-US" dirty="0" smtClean="0">
                <a:solidFill>
                  <a:srgbClr val="FF0000"/>
                </a:solidFill>
                <a:latin typeface="Times New Roman" pitchFamily="18" charset="0"/>
                <a:cs typeface="Times New Roman" pitchFamily="18" charset="0"/>
              </a:rPr>
              <a:t/>
            </a:r>
            <a:br>
              <a:rPr lang="en-US" dirty="0" smtClean="0">
                <a:solidFill>
                  <a:srgbClr val="FF0000"/>
                </a:solidFill>
                <a:latin typeface="Times New Roman" pitchFamily="18" charset="0"/>
                <a:cs typeface="Times New Roman" pitchFamily="18" charset="0"/>
              </a:rPr>
            </a:br>
            <a:r>
              <a:rPr lang="en-US" dirty="0" smtClean="0">
                <a:latin typeface="Times New Roman" pitchFamily="18" charset="0"/>
                <a:cs typeface="Times New Roman" pitchFamily="18" charset="0"/>
              </a:rPr>
              <a:t>(standardized Normal distribution)</a:t>
            </a:r>
            <a:endParaRPr lang="en-US"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clrChange>
              <a:clrFrom>
                <a:srgbClr val="F5F5FA"/>
              </a:clrFrom>
              <a:clrTo>
                <a:srgbClr val="F5F5FA">
                  <a:alpha val="0"/>
                </a:srgbClr>
              </a:clrTo>
            </a:clrChange>
          </a:blip>
          <a:stretch>
            <a:fillRect/>
          </a:stretch>
        </p:blipFill>
        <p:spPr>
          <a:xfrm>
            <a:off x="3733800" y="1447800"/>
            <a:ext cx="5410200" cy="2971800"/>
          </a:xfrm>
          <a:prstGeom prst="rect">
            <a:avLst/>
          </a:prstGeom>
        </p:spPr>
      </p:pic>
      <p:sp>
        <p:nvSpPr>
          <p:cNvPr id="3" name="Content Placeholder 2"/>
          <p:cNvSpPr txBox="1">
            <a:spLocks/>
          </p:cNvSpPr>
          <p:nvPr/>
        </p:nvSpPr>
        <p:spPr>
          <a:xfrm>
            <a:off x="0" y="381000"/>
            <a:ext cx="7239000" cy="1066800"/>
          </a:xfrm>
          <a:prstGeom prst="rect">
            <a:avLst/>
          </a:prstGeom>
        </p:spPr>
        <p:txBody>
          <a:bodyPr vert="horz" lIns="91440" tIns="45720" rIns="91440" bIns="45720" rtlCol="0">
            <a:normAutofit lnSpcReduction="10000"/>
          </a:bodyPr>
          <a:lstStyle/>
          <a:p>
            <a:pPr marL="342900" lvl="0" indent="-342900" algn="ctr">
              <a:spcBef>
                <a:spcPct val="20000"/>
              </a:spcBef>
            </a:pPr>
            <a:r>
              <a:rPr lang="en-US" sz="3200" noProof="0" dirty="0" smtClean="0">
                <a:latin typeface="Times New Roman" pitchFamily="18" charset="0"/>
                <a:cs typeface="Times New Roman" pitchFamily="18" charset="0"/>
              </a:rPr>
              <a:t>if </a:t>
            </a:r>
            <a:r>
              <a:rPr lang="en-US" sz="3200" i="1" noProof="0" dirty="0" smtClean="0">
                <a:latin typeface="Cambria Math" pitchFamily="18" charset="0"/>
                <a:ea typeface="Cambria Math" pitchFamily="18" charset="0"/>
                <a:cs typeface="Times New Roman" pitchFamily="18" charset="0"/>
              </a:rPr>
              <a:t>d</a:t>
            </a:r>
            <a:r>
              <a:rPr lang="en-US" sz="3200" noProof="0" dirty="0" smtClean="0">
                <a:latin typeface="Times New Roman" pitchFamily="18" charset="0"/>
                <a:cs typeface="Times New Roman" pitchFamily="18" charset="0"/>
              </a:rPr>
              <a:t> is Normally-distributed with mean </a:t>
            </a:r>
            <a:r>
              <a:rPr lang="en-US" sz="3200" i="1" noProof="0" dirty="0" smtClean="0">
                <a:latin typeface="Cambria Math" pitchFamily="18" charset="0"/>
                <a:ea typeface="Cambria Math" pitchFamily="18" charset="0"/>
                <a:cs typeface="Times New Roman" pitchFamily="18" charset="0"/>
              </a:rPr>
              <a:t>d </a:t>
            </a:r>
            <a:r>
              <a:rPr lang="en-US" sz="3200" noProof="0" dirty="0" smtClean="0">
                <a:latin typeface="Times New Roman" pitchFamily="18" charset="0"/>
                <a:cs typeface="Times New Roman" pitchFamily="18" charset="0"/>
              </a:rPr>
              <a:t>and variance </a:t>
            </a:r>
            <a:r>
              <a:rPr lang="el-GR" sz="3200" i="1" noProof="0" dirty="0" smtClean="0">
                <a:latin typeface="Cambria Math" pitchFamily="18" charset="0"/>
                <a:ea typeface="Cambria Math" pitchFamily="18" charset="0"/>
                <a:cs typeface="Times New Roman" pitchFamily="18" charset="0"/>
              </a:rPr>
              <a:t>σ</a:t>
            </a:r>
            <a:r>
              <a:rPr lang="en-US" sz="3200" i="1" baseline="30000" noProof="0" dirty="0" smtClean="0">
                <a:latin typeface="Cambria Math" pitchFamily="18" charset="0"/>
                <a:ea typeface="Cambria Math" pitchFamily="18" charset="0"/>
                <a:cs typeface="Times New Roman" pitchFamily="18" charset="0"/>
              </a:rPr>
              <a:t>2</a:t>
            </a:r>
            <a:r>
              <a:rPr lang="en-US" sz="3200" i="1" baseline="-25000" noProof="0" dirty="0" smtClean="0">
                <a:latin typeface="Cambria Math" pitchFamily="18" charset="0"/>
                <a:ea typeface="Cambria Math" pitchFamily="18" charset="0"/>
                <a:cs typeface="Times New Roman" pitchFamily="18" charset="0"/>
              </a:rPr>
              <a:t>d</a:t>
            </a:r>
            <a:endParaRPr kumimoji="0" lang="en-US" sz="3200" b="0" i="1" u="none" strike="noStrike" kern="1200" cap="none" spc="0" normalizeH="0" baseline="0" noProof="0" dirty="0">
              <a:ln>
                <a:noFill/>
              </a:ln>
              <a:effectLst/>
              <a:uLnTx/>
              <a:uFillTx/>
              <a:latin typeface="Cambria Math" pitchFamily="18" charset="0"/>
              <a:ea typeface="Cambria Math" pitchFamily="18" charset="0"/>
              <a:cs typeface="Times New Roman" pitchFamily="18" charset="0"/>
            </a:endParaRPr>
          </a:p>
        </p:txBody>
      </p:sp>
      <p:cxnSp>
        <p:nvCxnSpPr>
          <p:cNvPr id="7" name="Straight Connector 6"/>
          <p:cNvCxnSpPr/>
          <p:nvPr/>
        </p:nvCxnSpPr>
        <p:spPr>
          <a:xfrm>
            <a:off x="6781800" y="457200"/>
            <a:ext cx="228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2"/>
          <p:cNvSpPr txBox="1">
            <a:spLocks/>
          </p:cNvSpPr>
          <p:nvPr/>
        </p:nvSpPr>
        <p:spPr>
          <a:xfrm>
            <a:off x="76200" y="1752600"/>
            <a:ext cx="4953000" cy="4876800"/>
          </a:xfrm>
          <a:prstGeom prst="rect">
            <a:avLst/>
          </a:prstGeom>
        </p:spPr>
        <p:txBody>
          <a:bodyPr vert="horz" lIns="91440" tIns="45720" rIns="91440" bIns="45720" rtlCol="0">
            <a:normAutofit/>
          </a:bodyPr>
          <a:lstStyle/>
          <a:p>
            <a:pPr marL="342900" lvl="0" indent="-342900" algn="ctr">
              <a:spcBef>
                <a:spcPct val="20000"/>
              </a:spcBef>
            </a:pPr>
            <a:r>
              <a:rPr lang="en-US" sz="3200" noProof="0" dirty="0" smtClean="0">
                <a:latin typeface="Times New Roman" pitchFamily="18" charset="0"/>
                <a:cs typeface="Times New Roman" pitchFamily="18" charset="0"/>
              </a:rPr>
              <a:t>then </a:t>
            </a:r>
            <a:r>
              <a:rPr lang="en-US" sz="3200" i="1" noProof="0" dirty="0" smtClean="0">
                <a:latin typeface="Cambria Math" pitchFamily="18" charset="0"/>
                <a:ea typeface="Cambria Math" pitchFamily="18" charset="0"/>
                <a:cs typeface="Times New Roman" pitchFamily="18" charset="0"/>
              </a:rPr>
              <a:t>Z = (d-d)/</a:t>
            </a:r>
            <a:r>
              <a:rPr lang="el-GR" sz="3200" i="1" dirty="0" smtClean="0">
                <a:latin typeface="Cambria Math" pitchFamily="18" charset="0"/>
                <a:ea typeface="Cambria Math" pitchFamily="18" charset="0"/>
                <a:cs typeface="Times New Roman" pitchFamily="18" charset="0"/>
              </a:rPr>
              <a:t> σ</a:t>
            </a:r>
            <a:r>
              <a:rPr lang="en-US" sz="3200" i="1" baseline="-25000" dirty="0" smtClean="0">
                <a:latin typeface="Cambria Math" pitchFamily="18" charset="0"/>
                <a:ea typeface="Cambria Math" pitchFamily="18" charset="0"/>
                <a:cs typeface="Times New Roman" pitchFamily="18" charset="0"/>
              </a:rPr>
              <a:t>d</a:t>
            </a:r>
            <a:r>
              <a:rPr lang="en-US" sz="3200" dirty="0" smtClean="0">
                <a:latin typeface="Times New Roman" pitchFamily="18" charset="0"/>
                <a:cs typeface="Times New Roman" pitchFamily="18" charset="0"/>
              </a:rPr>
              <a:t>  is Normally-distributed with zero mean and unit variance</a:t>
            </a:r>
          </a:p>
          <a:p>
            <a:pPr marL="342900" lvl="0" indent="-342900" algn="ctr">
              <a:spcBef>
                <a:spcPct val="20000"/>
              </a:spcBef>
            </a:pPr>
            <a:endParaRPr kumimoji="0" lang="en-US" sz="3200" b="0" i="1" u="none" strike="noStrike" kern="1200" cap="none" spc="0" normalizeH="0" baseline="0" noProof="0" dirty="0" smtClean="0">
              <a:ln>
                <a:noFill/>
              </a:ln>
              <a:effectLst/>
              <a:uLnTx/>
              <a:uFillTx/>
              <a:latin typeface="Times New Roman" pitchFamily="18" charset="0"/>
              <a:ea typeface="Cambria Math" pitchFamily="18" charset="0"/>
              <a:cs typeface="Times New Roman" pitchFamily="18" charset="0"/>
            </a:endParaRPr>
          </a:p>
          <a:p>
            <a:pPr marL="342900" lvl="0" indent="-342900" algn="ctr">
              <a:spcBef>
                <a:spcPct val="20000"/>
              </a:spcBef>
            </a:pPr>
            <a:r>
              <a:rPr lang="en-US" sz="3200" i="1" dirty="0" smtClean="0">
                <a:latin typeface="Times New Roman" pitchFamily="18" charset="0"/>
                <a:ea typeface="Cambria Math" pitchFamily="18" charset="0"/>
                <a:cs typeface="Times New Roman" pitchFamily="18" charset="0"/>
              </a:rPr>
              <a:t>The "Z score" of a result is simply "how many sigma away from the </a:t>
            </a:r>
            <a:r>
              <a:rPr lang="en-US" sz="3200" i="1" dirty="0" smtClean="0">
                <a:latin typeface="Times New Roman" pitchFamily="18" charset="0"/>
                <a:ea typeface="Cambria Math" pitchFamily="18" charset="0"/>
                <a:cs typeface="Times New Roman" pitchFamily="18" charset="0"/>
              </a:rPr>
              <a:t>mean” is that result</a:t>
            </a:r>
            <a:endParaRPr kumimoji="0" lang="en-US" sz="3200" b="0" i="1" u="none" strike="noStrike" kern="1200" cap="none" spc="0" normalizeH="0" baseline="0" noProof="0" dirty="0">
              <a:ln>
                <a:noFill/>
              </a:ln>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l="20997" t="52840" r="13911" b="18626"/>
          <a:stretch>
            <a:fillRect/>
          </a:stretch>
        </p:blipFill>
        <p:spPr bwMode="auto">
          <a:xfrm>
            <a:off x="914400" y="1981200"/>
            <a:ext cx="7086600" cy="2057400"/>
          </a:xfrm>
          <a:prstGeom prst="rect">
            <a:avLst/>
          </a:prstGeom>
          <a:noFill/>
          <a:ln w="9525">
            <a:noFill/>
            <a:miter lim="800000"/>
            <a:headEnd/>
            <a:tailEnd/>
          </a:ln>
        </p:spPr>
      </p:pic>
      <p:sp>
        <p:nvSpPr>
          <p:cNvPr id="2" name="Title 1"/>
          <p:cNvSpPr>
            <a:spLocks noGrp="1"/>
          </p:cNvSpPr>
          <p:nvPr>
            <p:ph type="title"/>
          </p:nvPr>
        </p:nvSpPr>
        <p:spPr>
          <a:xfrm>
            <a:off x="0" y="838200"/>
            <a:ext cx="9144000" cy="914400"/>
          </a:xfrm>
        </p:spPr>
        <p:txBody>
          <a:bodyPr>
            <a:normAutofit fontScale="90000"/>
          </a:bodyPr>
          <a:lstStyle/>
          <a:p>
            <a:r>
              <a:rPr lang="en-US" dirty="0" smtClean="0">
                <a:latin typeface="Times New Roman" pitchFamily="18" charset="0"/>
                <a:cs typeface="Times New Roman" pitchFamily="18" charset="0"/>
              </a:rPr>
              <a:t>#2: The t Score:</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t</a:t>
            </a:r>
            <a:r>
              <a:rPr lang="en-US" baseline="-25000" dirty="0" smtClean="0">
                <a:latin typeface="Times New Roman" pitchFamily="18" charset="0"/>
                <a:cs typeface="Times New Roman" pitchFamily="18" charset="0"/>
              </a:rPr>
              <a:t>N </a:t>
            </a:r>
            <a:r>
              <a:rPr lang="en-US" dirty="0" smtClean="0">
                <a:latin typeface="Times New Roman" pitchFamily="18" charset="0"/>
                <a:cs typeface="Times New Roman" pitchFamily="18" charset="0"/>
              </a:rPr>
              <a:t>is the distribution of a </a:t>
            </a:r>
            <a:r>
              <a:rPr lang="en-US" i="1" dirty="0" smtClean="0">
                <a:solidFill>
                  <a:srgbClr val="FF0000"/>
                </a:solidFill>
                <a:latin typeface="Times New Roman" pitchFamily="18" charset="0"/>
                <a:cs typeface="Times New Roman" pitchFamily="18" charset="0"/>
              </a:rPr>
              <a:t>finite sample </a:t>
            </a:r>
            <a:r>
              <a:rPr lang="en-US" dirty="0" smtClean="0">
                <a:solidFill>
                  <a:srgbClr val="FF0000"/>
                </a:solidFill>
                <a:latin typeface="Times New Roman" pitchFamily="18" charset="0"/>
                <a:cs typeface="Times New Roman" pitchFamily="18" charset="0"/>
              </a:rPr>
              <a:t>(N) </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of values e that are </a:t>
            </a:r>
            <a:r>
              <a:rPr lang="en-US" i="1" dirty="0" smtClean="0">
                <a:solidFill>
                  <a:srgbClr val="FF0000"/>
                </a:solidFill>
                <a:latin typeface="Times New Roman" pitchFamily="18" charset="0"/>
                <a:cs typeface="Times New Roman" pitchFamily="18" charset="0"/>
              </a:rPr>
              <a:t>Z distributed in reality</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5" name="Title 1"/>
          <p:cNvSpPr txBox="1">
            <a:spLocks/>
          </p:cNvSpPr>
          <p:nvPr/>
        </p:nvSpPr>
        <p:spPr>
          <a:xfrm>
            <a:off x="533400" y="3962400"/>
            <a:ext cx="8229600" cy="2590800"/>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Times New Roman" pitchFamily="18" charset="0"/>
                <a:ea typeface="+mj-ea"/>
                <a:cs typeface="Times New Roman" pitchFamily="18" charset="0"/>
              </a:rPr>
              <a:t>this is a new distribution, called the</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Times New Roman" pitchFamily="18" charset="0"/>
                <a:ea typeface="+mj-ea"/>
                <a:cs typeface="Times New Roman" pitchFamily="18" charset="0"/>
              </a:rPr>
              <a:t>"Student's t-distribution".</a:t>
            </a:r>
          </a:p>
          <a:p>
            <a:pPr lvl="0" algn="ctr">
              <a:spcBef>
                <a:spcPct val="0"/>
              </a:spcBef>
              <a:defRPr/>
            </a:pPr>
            <a:r>
              <a:rPr kumimoji="0" lang="en-US" sz="4400" b="0" i="1" u="none" strike="noStrike" kern="1200" cap="none" spc="0" normalizeH="0" baseline="0" noProof="0" dirty="0" smtClean="0">
                <a:ln>
                  <a:noFill/>
                </a:ln>
                <a:solidFill>
                  <a:srgbClr val="0000FF"/>
                </a:solidFill>
                <a:effectLst/>
                <a:uLnTx/>
                <a:uFillTx/>
                <a:latin typeface="Times New Roman" pitchFamily="18" charset="0"/>
                <a:ea typeface="+mj-ea"/>
                <a:cs typeface="Times New Roman" pitchFamily="18" charset="0"/>
              </a:rPr>
              <a:t>For large N, the denominator</a:t>
            </a:r>
            <a:r>
              <a:rPr kumimoji="0" lang="en-US" sz="4400" b="0" i="1" u="none" strike="noStrike" kern="1200" cap="none" spc="0" normalizeH="0" noProof="0" dirty="0" smtClean="0">
                <a:ln>
                  <a:noFill/>
                </a:ln>
                <a:solidFill>
                  <a:srgbClr val="0000FF"/>
                </a:solidFill>
                <a:effectLst/>
                <a:uLnTx/>
                <a:uFillTx/>
                <a:latin typeface="Times New Roman" pitchFamily="18" charset="0"/>
                <a:ea typeface="+mj-ea"/>
                <a:cs typeface="Times New Roman" pitchFamily="18" charset="0"/>
              </a:rPr>
              <a:t> asymptotes to </a:t>
            </a:r>
            <a:r>
              <a:rPr lang="el-GR" sz="4400" i="1" dirty="0" smtClean="0">
                <a:solidFill>
                  <a:srgbClr val="0000FF"/>
                </a:solidFill>
                <a:latin typeface="Cambria Math" pitchFamily="18" charset="0"/>
                <a:ea typeface="Cambria Math" pitchFamily="18" charset="0"/>
                <a:cs typeface="Times New Roman" pitchFamily="18" charset="0"/>
              </a:rPr>
              <a:t>σ</a:t>
            </a:r>
            <a:r>
              <a:rPr lang="en-US" sz="4400" i="1" baseline="-25000" dirty="0" smtClean="0">
                <a:solidFill>
                  <a:srgbClr val="0000FF"/>
                </a:solidFill>
                <a:latin typeface="Cambria Math" pitchFamily="18" charset="0"/>
                <a:ea typeface="Cambria Math" pitchFamily="18" charset="0"/>
                <a:cs typeface="Times New Roman" pitchFamily="18" charset="0"/>
              </a:rPr>
              <a:t>e</a:t>
            </a:r>
            <a:r>
              <a:rPr kumimoji="0" lang="en-US" sz="4400" b="0" i="1" u="none" strike="noStrike" kern="1200" cap="none" spc="0" normalizeH="0" noProof="0" dirty="0" smtClean="0">
                <a:ln>
                  <a:noFill/>
                </a:ln>
                <a:solidFill>
                  <a:srgbClr val="0000FF"/>
                </a:solidFill>
                <a:effectLst/>
                <a:uLnTx/>
                <a:uFillTx/>
                <a:latin typeface="Times New Roman" pitchFamily="18" charset="0"/>
                <a:ea typeface="+mj-ea"/>
                <a:cs typeface="Times New Roman" pitchFamily="18" charset="0"/>
              </a:rPr>
              <a:t>=1, so t</a:t>
            </a:r>
            <a:r>
              <a:rPr lang="en-US" sz="4400" i="1" baseline="-25000" dirty="0">
                <a:solidFill>
                  <a:srgbClr val="0000FF"/>
                </a:solidFill>
              </a:rPr>
              <a:t>∞</a:t>
            </a:r>
            <a:r>
              <a:rPr kumimoji="0" lang="en-US" sz="4400" b="0" i="1" u="none" strike="noStrike" kern="1200" cap="none" spc="0" normalizeH="0" noProof="0" dirty="0" smtClean="0">
                <a:ln>
                  <a:noFill/>
                </a:ln>
                <a:solidFill>
                  <a:srgbClr val="0000FF"/>
                </a:solidFill>
                <a:effectLst/>
                <a:uLnTx/>
                <a:uFillTx/>
                <a:latin typeface="Times New Roman" pitchFamily="18" charset="0"/>
                <a:ea typeface="+mj-ea"/>
                <a:cs typeface="Times New Roman" pitchFamily="18" charset="0"/>
              </a:rPr>
              <a:t>= Z</a:t>
            </a:r>
            <a:endParaRPr kumimoji="0" lang="en-US" sz="4400" b="0" i="1" u="none" strike="noStrike" kern="1200" cap="none" spc="0" normalizeH="0" baseline="0" noProof="0" dirty="0">
              <a:ln>
                <a:noFill/>
              </a:ln>
              <a:solidFill>
                <a:srgbClr val="0000FF"/>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0" name="Group 9"/>
          <p:cNvGrpSpPr/>
          <p:nvPr/>
        </p:nvGrpSpPr>
        <p:grpSpPr>
          <a:xfrm>
            <a:off x="228599" y="1524000"/>
            <a:ext cx="8686802" cy="4648200"/>
            <a:chOff x="1253934" y="1940246"/>
            <a:chExt cx="5922819" cy="2362200"/>
          </a:xfrm>
        </p:grpSpPr>
        <p:pic>
          <p:nvPicPr>
            <p:cNvPr id="1026" name="Picture 2"/>
            <p:cNvPicPr>
              <a:picLocks noChangeAspect="1" noChangeArrowheads="1"/>
            </p:cNvPicPr>
            <p:nvPr/>
          </p:nvPicPr>
          <p:blipFill>
            <a:blip r:embed="rId3" cstate="print"/>
            <a:srcRect/>
            <a:stretch>
              <a:fillRect/>
            </a:stretch>
          </p:blipFill>
          <p:spPr bwMode="auto">
            <a:xfrm>
              <a:off x="1461753" y="1940246"/>
              <a:ext cx="5715000" cy="2362200"/>
            </a:xfrm>
            <a:prstGeom prst="rect">
              <a:avLst/>
            </a:prstGeom>
            <a:noFill/>
            <a:ln w="9525">
              <a:noFill/>
              <a:miter lim="800000"/>
              <a:headEnd/>
              <a:tailEnd/>
            </a:ln>
            <a:effectLst/>
          </p:spPr>
        </p:pic>
        <p:sp>
          <p:nvSpPr>
            <p:cNvPr id="28" name="TextBox 27"/>
            <p:cNvSpPr txBox="1"/>
            <p:nvPr/>
          </p:nvSpPr>
          <p:spPr>
            <a:xfrm>
              <a:off x="4140558" y="3209888"/>
              <a:ext cx="609600" cy="265899"/>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N=1</a:t>
              </a:r>
              <a:endParaRPr lang="en-US" sz="2800" i="1" dirty="0">
                <a:latin typeface="Cambria Math" pitchFamily="18" charset="0"/>
                <a:ea typeface="Cambria Math" pitchFamily="18" charset="0"/>
                <a:cs typeface="Times New Roman" pitchFamily="18" charset="0"/>
              </a:endParaRPr>
            </a:p>
          </p:txBody>
        </p:sp>
        <p:cxnSp>
          <p:nvCxnSpPr>
            <p:cNvPr id="12" name="Straight Connector 11"/>
            <p:cNvCxnSpPr/>
            <p:nvPr/>
          </p:nvCxnSpPr>
          <p:spPr>
            <a:xfrm rot="5400000" flipH="1" flipV="1">
              <a:off x="4281153" y="3004898"/>
              <a:ext cx="304800" cy="15240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433553" y="2245046"/>
              <a:ext cx="381000" cy="30480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75915" y="2092646"/>
              <a:ext cx="648237" cy="265899"/>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N=5</a:t>
              </a:r>
              <a:endParaRPr lang="en-US" sz="2800" i="1" dirty="0">
                <a:latin typeface="Cambria Math" pitchFamily="18" charset="0"/>
                <a:ea typeface="Cambria Math" pitchFamily="18" charset="0"/>
                <a:cs typeface="Times New Roman" pitchFamily="18" charset="0"/>
              </a:endParaRPr>
            </a:p>
          </p:txBody>
        </p:sp>
        <p:sp>
          <p:nvSpPr>
            <p:cNvPr id="18" name="TextBox 17"/>
            <p:cNvSpPr txBox="1"/>
            <p:nvPr/>
          </p:nvSpPr>
          <p:spPr>
            <a:xfrm>
              <a:off x="6709161" y="3915200"/>
              <a:ext cx="467591" cy="265899"/>
            </a:xfrm>
            <a:prstGeom prst="rect">
              <a:avLst/>
            </a:prstGeom>
            <a:noFill/>
          </p:spPr>
          <p:txBody>
            <a:bodyPr wrap="square" rtlCol="0">
              <a:spAutoFit/>
            </a:bodyPr>
            <a:lstStyle/>
            <a:p>
              <a:r>
                <a:rPr lang="en-US" sz="2800" i="1" dirty="0" err="1" smtClean="0">
                  <a:latin typeface="Cambria Math" pitchFamily="18" charset="0"/>
                  <a:ea typeface="Cambria Math" pitchFamily="18" charset="0"/>
                  <a:cs typeface="Times New Roman" pitchFamily="18" charset="0"/>
                </a:rPr>
                <a:t>t</a:t>
              </a:r>
              <a:r>
                <a:rPr lang="en-US" sz="2800" i="1" baseline="-25000" dirty="0" err="1" smtClean="0">
                  <a:latin typeface="Cambria Math" pitchFamily="18" charset="0"/>
                  <a:ea typeface="Cambria Math" pitchFamily="18" charset="0"/>
                  <a:cs typeface="Times New Roman" pitchFamily="18" charset="0"/>
                </a:rPr>
                <a:t>N</a:t>
              </a:r>
              <a:endParaRPr lang="en-US" sz="2800" i="1" baseline="-25000" dirty="0">
                <a:latin typeface="Cambria Math" pitchFamily="18" charset="0"/>
                <a:ea typeface="Cambria Math" pitchFamily="18" charset="0"/>
                <a:cs typeface="Times New Roman" pitchFamily="18" charset="0"/>
              </a:endParaRPr>
            </a:p>
          </p:txBody>
        </p:sp>
        <p:sp>
          <p:nvSpPr>
            <p:cNvPr id="19" name="TextBox 18"/>
            <p:cNvSpPr txBox="1"/>
            <p:nvPr/>
          </p:nvSpPr>
          <p:spPr>
            <a:xfrm>
              <a:off x="1253934" y="2908361"/>
              <a:ext cx="804101" cy="265899"/>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p(</a:t>
              </a:r>
              <a:r>
                <a:rPr lang="en-US" sz="2800" i="1" dirty="0" err="1" smtClean="0">
                  <a:latin typeface="Cambria Math" pitchFamily="18" charset="0"/>
                  <a:ea typeface="Cambria Math" pitchFamily="18" charset="0"/>
                  <a:cs typeface="Times New Roman" pitchFamily="18" charset="0"/>
                </a:rPr>
                <a:t>t</a:t>
              </a:r>
              <a:r>
                <a:rPr lang="en-US" sz="2800" i="1" baseline="-25000" dirty="0" err="1" smtClean="0">
                  <a:latin typeface="Cambria Math" pitchFamily="18" charset="0"/>
                  <a:ea typeface="Cambria Math" pitchFamily="18" charset="0"/>
                  <a:cs typeface="Times New Roman" pitchFamily="18" charset="0"/>
                </a:rPr>
                <a:t>N</a:t>
              </a:r>
              <a:r>
                <a:rPr lang="en-US" sz="2800" i="1" dirty="0" smtClean="0">
                  <a:latin typeface="Cambria Math" pitchFamily="18" charset="0"/>
                  <a:ea typeface="Cambria Math" pitchFamily="18" charset="0"/>
                  <a:cs typeface="Times New Roman" pitchFamily="18" charset="0"/>
                </a:rPr>
                <a:t>)</a:t>
              </a:r>
              <a:endParaRPr lang="en-US" sz="2800" i="1" baseline="-25000" dirty="0">
                <a:latin typeface="Cambria Math" pitchFamily="18" charset="0"/>
                <a:ea typeface="Cambria Math" pitchFamily="18" charset="0"/>
                <a:cs typeface="Times New Roman" pitchFamily="18" charset="0"/>
              </a:endParaRPr>
            </a:p>
          </p:txBody>
        </p:sp>
      </p:grpSp>
      <p:sp>
        <p:nvSpPr>
          <p:cNvPr id="11" name="TextBox 10"/>
          <p:cNvSpPr txBox="1"/>
          <p:nvPr/>
        </p:nvSpPr>
        <p:spPr>
          <a:xfrm>
            <a:off x="1066800" y="457200"/>
            <a:ext cx="5562600" cy="707886"/>
          </a:xfrm>
          <a:prstGeom prst="rect">
            <a:avLst/>
          </a:prstGeom>
          <a:noFill/>
        </p:spPr>
        <p:txBody>
          <a:bodyPr wrap="square" rtlCol="0">
            <a:spAutoFit/>
          </a:bodyPr>
          <a:lstStyle/>
          <a:p>
            <a:r>
              <a:rPr lang="en-US" sz="4000" dirty="0" smtClean="0">
                <a:latin typeface="Times New Roman" pitchFamily="18" charset="0"/>
                <a:cs typeface="Times New Roman" pitchFamily="18" charset="0"/>
              </a:rPr>
              <a:t>t-distribution</a:t>
            </a:r>
            <a:endParaRPr lang="en-US" sz="4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9"/>
          <p:cNvGrpSpPr/>
          <p:nvPr/>
        </p:nvGrpSpPr>
        <p:grpSpPr>
          <a:xfrm>
            <a:off x="228599" y="1524000"/>
            <a:ext cx="8686802" cy="4648200"/>
            <a:chOff x="1253934" y="1940246"/>
            <a:chExt cx="5922819" cy="2362200"/>
          </a:xfrm>
        </p:grpSpPr>
        <p:pic>
          <p:nvPicPr>
            <p:cNvPr id="1026" name="Picture 2"/>
            <p:cNvPicPr>
              <a:picLocks noChangeAspect="1" noChangeArrowheads="1"/>
            </p:cNvPicPr>
            <p:nvPr/>
          </p:nvPicPr>
          <p:blipFill>
            <a:blip r:embed="rId3" cstate="print"/>
            <a:srcRect/>
            <a:stretch>
              <a:fillRect/>
            </a:stretch>
          </p:blipFill>
          <p:spPr bwMode="auto">
            <a:xfrm>
              <a:off x="1461753" y="1940246"/>
              <a:ext cx="5715000" cy="2362200"/>
            </a:xfrm>
            <a:prstGeom prst="rect">
              <a:avLst/>
            </a:prstGeom>
            <a:noFill/>
            <a:ln w="9525">
              <a:noFill/>
              <a:miter lim="800000"/>
              <a:headEnd/>
              <a:tailEnd/>
            </a:ln>
            <a:effectLst/>
          </p:spPr>
        </p:pic>
        <p:sp>
          <p:nvSpPr>
            <p:cNvPr id="28" name="TextBox 27"/>
            <p:cNvSpPr txBox="1"/>
            <p:nvPr/>
          </p:nvSpPr>
          <p:spPr>
            <a:xfrm>
              <a:off x="4140558" y="3209888"/>
              <a:ext cx="609600" cy="265899"/>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N=1</a:t>
              </a:r>
              <a:endParaRPr lang="en-US" sz="2800" i="1" dirty="0">
                <a:latin typeface="Cambria Math" pitchFamily="18" charset="0"/>
                <a:ea typeface="Cambria Math" pitchFamily="18" charset="0"/>
                <a:cs typeface="Times New Roman" pitchFamily="18" charset="0"/>
              </a:endParaRPr>
            </a:p>
          </p:txBody>
        </p:sp>
        <p:cxnSp>
          <p:nvCxnSpPr>
            <p:cNvPr id="12" name="Straight Connector 11"/>
            <p:cNvCxnSpPr/>
            <p:nvPr/>
          </p:nvCxnSpPr>
          <p:spPr>
            <a:xfrm rot="5400000" flipH="1" flipV="1">
              <a:off x="4281153" y="3004898"/>
              <a:ext cx="304800" cy="15240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4433553" y="2245046"/>
              <a:ext cx="381000" cy="30480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75915" y="2092646"/>
              <a:ext cx="648237" cy="265899"/>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N=5</a:t>
              </a:r>
              <a:endParaRPr lang="en-US" sz="2800" i="1" dirty="0">
                <a:latin typeface="Cambria Math" pitchFamily="18" charset="0"/>
                <a:ea typeface="Cambria Math" pitchFamily="18" charset="0"/>
                <a:cs typeface="Times New Roman" pitchFamily="18" charset="0"/>
              </a:endParaRPr>
            </a:p>
          </p:txBody>
        </p:sp>
        <p:sp>
          <p:nvSpPr>
            <p:cNvPr id="18" name="TextBox 17"/>
            <p:cNvSpPr txBox="1"/>
            <p:nvPr/>
          </p:nvSpPr>
          <p:spPr>
            <a:xfrm>
              <a:off x="6709161" y="3915200"/>
              <a:ext cx="467591" cy="265899"/>
            </a:xfrm>
            <a:prstGeom prst="rect">
              <a:avLst/>
            </a:prstGeom>
            <a:noFill/>
          </p:spPr>
          <p:txBody>
            <a:bodyPr wrap="square" rtlCol="0">
              <a:spAutoFit/>
            </a:bodyPr>
            <a:lstStyle/>
            <a:p>
              <a:r>
                <a:rPr lang="en-US" sz="2800" i="1" dirty="0" err="1" smtClean="0">
                  <a:latin typeface="Cambria Math" pitchFamily="18" charset="0"/>
                  <a:ea typeface="Cambria Math" pitchFamily="18" charset="0"/>
                  <a:cs typeface="Times New Roman" pitchFamily="18" charset="0"/>
                </a:rPr>
                <a:t>t</a:t>
              </a:r>
              <a:r>
                <a:rPr lang="en-US" sz="2800" i="1" baseline="-25000" dirty="0" err="1" smtClean="0">
                  <a:latin typeface="Cambria Math" pitchFamily="18" charset="0"/>
                  <a:ea typeface="Cambria Math" pitchFamily="18" charset="0"/>
                  <a:cs typeface="Times New Roman" pitchFamily="18" charset="0"/>
                </a:rPr>
                <a:t>N</a:t>
              </a:r>
              <a:endParaRPr lang="en-US" sz="2800" i="1" baseline="-25000" dirty="0">
                <a:latin typeface="Cambria Math" pitchFamily="18" charset="0"/>
                <a:ea typeface="Cambria Math" pitchFamily="18" charset="0"/>
                <a:cs typeface="Times New Roman" pitchFamily="18" charset="0"/>
              </a:endParaRPr>
            </a:p>
          </p:txBody>
        </p:sp>
        <p:sp>
          <p:nvSpPr>
            <p:cNvPr id="19" name="TextBox 18"/>
            <p:cNvSpPr txBox="1"/>
            <p:nvPr/>
          </p:nvSpPr>
          <p:spPr>
            <a:xfrm>
              <a:off x="1253934" y="2908361"/>
              <a:ext cx="804101" cy="265899"/>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p(</a:t>
              </a:r>
              <a:r>
                <a:rPr lang="en-US" sz="2800" i="1" dirty="0" err="1" smtClean="0">
                  <a:latin typeface="Cambria Math" pitchFamily="18" charset="0"/>
                  <a:ea typeface="Cambria Math" pitchFamily="18" charset="0"/>
                  <a:cs typeface="Times New Roman" pitchFamily="18" charset="0"/>
                </a:rPr>
                <a:t>t</a:t>
              </a:r>
              <a:r>
                <a:rPr lang="en-US" sz="2800" i="1" baseline="-25000" dirty="0" err="1" smtClean="0">
                  <a:latin typeface="Cambria Math" pitchFamily="18" charset="0"/>
                  <a:ea typeface="Cambria Math" pitchFamily="18" charset="0"/>
                  <a:cs typeface="Times New Roman" pitchFamily="18" charset="0"/>
                </a:rPr>
                <a:t>N</a:t>
              </a:r>
              <a:r>
                <a:rPr lang="en-US" sz="2800" i="1" dirty="0" smtClean="0">
                  <a:latin typeface="Cambria Math" pitchFamily="18" charset="0"/>
                  <a:ea typeface="Cambria Math" pitchFamily="18" charset="0"/>
                  <a:cs typeface="Times New Roman" pitchFamily="18" charset="0"/>
                </a:rPr>
                <a:t>)</a:t>
              </a:r>
              <a:endParaRPr lang="en-US" sz="2800" i="1" baseline="-25000" dirty="0">
                <a:latin typeface="Cambria Math" pitchFamily="18" charset="0"/>
                <a:ea typeface="Cambria Math" pitchFamily="18" charset="0"/>
                <a:cs typeface="Times New Roman" pitchFamily="18" charset="0"/>
              </a:endParaRPr>
            </a:p>
          </p:txBody>
        </p:sp>
      </p:grpSp>
      <p:sp>
        <p:nvSpPr>
          <p:cNvPr id="11" name="TextBox 10"/>
          <p:cNvSpPr txBox="1"/>
          <p:nvPr/>
        </p:nvSpPr>
        <p:spPr>
          <a:xfrm>
            <a:off x="1066800" y="457200"/>
            <a:ext cx="5562600" cy="707886"/>
          </a:xfrm>
          <a:prstGeom prst="rect">
            <a:avLst/>
          </a:prstGeom>
          <a:noFill/>
        </p:spPr>
        <p:txBody>
          <a:bodyPr wrap="square" rtlCol="0">
            <a:spAutoFit/>
          </a:bodyPr>
          <a:lstStyle/>
          <a:p>
            <a:r>
              <a:rPr lang="en-US" sz="4000" dirty="0" smtClean="0">
                <a:latin typeface="Times New Roman" pitchFamily="18" charset="0"/>
                <a:cs typeface="Times New Roman" pitchFamily="18" charset="0"/>
              </a:rPr>
              <a:t>t-distribution</a:t>
            </a:r>
            <a:endParaRPr lang="en-US" sz="4000" dirty="0">
              <a:latin typeface="Times New Roman" pitchFamily="18" charset="0"/>
              <a:cs typeface="Times New Roman" pitchFamily="18" charset="0"/>
            </a:endParaRPr>
          </a:p>
        </p:txBody>
      </p:sp>
      <p:sp>
        <p:nvSpPr>
          <p:cNvPr id="13" name="Content Placeholder 2"/>
          <p:cNvSpPr txBox="1">
            <a:spLocks/>
          </p:cNvSpPr>
          <p:nvPr/>
        </p:nvSpPr>
        <p:spPr>
          <a:xfrm>
            <a:off x="5562600" y="3124200"/>
            <a:ext cx="3581400" cy="1066800"/>
          </a:xfrm>
          <a:prstGeom prst="rect">
            <a:avLst/>
          </a:prstGeom>
        </p:spPr>
        <p:txBody>
          <a:bodyPr vert="horz" lIns="91440" tIns="45720" rIns="91440" bIns="45720" rtlCol="0">
            <a:normAutofit fontScale="70000" lnSpcReduction="20000"/>
          </a:bodyPr>
          <a:lstStyle/>
          <a:p>
            <a:pPr marL="342900" lvl="0" indent="-342900" algn="ctr">
              <a:spcBef>
                <a:spcPct val="20000"/>
              </a:spcBef>
            </a:pPr>
            <a:r>
              <a:rPr lang="en-US" sz="3200" dirty="0" smtClean="0">
                <a:solidFill>
                  <a:srgbClr val="FF0000"/>
                </a:solidFill>
                <a:latin typeface="Times New Roman" pitchFamily="18" charset="0"/>
                <a:cs typeface="Times New Roman" pitchFamily="18" charset="0"/>
              </a:rPr>
              <a:t>heavier tails than a </a:t>
            </a:r>
          </a:p>
          <a:p>
            <a:pPr marL="342900" lvl="0" indent="-342900" algn="ctr">
              <a:spcBef>
                <a:spcPct val="20000"/>
              </a:spcBef>
            </a:pPr>
            <a:r>
              <a:rPr lang="en-US" sz="3200" dirty="0" smtClean="0">
                <a:solidFill>
                  <a:srgbClr val="FF0000"/>
                </a:solidFill>
                <a:latin typeface="Times New Roman" pitchFamily="18" charset="0"/>
                <a:cs typeface="Times New Roman" pitchFamily="18" charset="0"/>
              </a:rPr>
              <a:t>Normal </a:t>
            </a:r>
            <a:r>
              <a:rPr lang="en-US" sz="3200" dirty="0" err="1" smtClean="0">
                <a:solidFill>
                  <a:srgbClr val="FF0000"/>
                </a:solidFill>
                <a:latin typeface="Times New Roman" pitchFamily="18" charset="0"/>
                <a:cs typeface="Times New Roman" pitchFamily="18" charset="0"/>
              </a:rPr>
              <a:t>p.d.f</a:t>
            </a:r>
            <a:r>
              <a:rPr lang="en-US" sz="3200" dirty="0" smtClean="0">
                <a:solidFill>
                  <a:srgbClr val="FF0000"/>
                </a:solidFill>
                <a:latin typeface="Times New Roman" pitchFamily="18" charset="0"/>
                <a:cs typeface="Times New Roman" pitchFamily="18" charset="0"/>
              </a:rPr>
              <a:t>.</a:t>
            </a:r>
          </a:p>
          <a:p>
            <a:pPr marL="342900" lvl="0" indent="-342900" algn="ctr">
              <a:spcBef>
                <a:spcPct val="20000"/>
              </a:spcBef>
            </a:pPr>
            <a:r>
              <a:rPr lang="en-US" sz="3200" i="1" dirty="0" smtClean="0">
                <a:solidFill>
                  <a:srgbClr val="FF0000"/>
                </a:solidFill>
                <a:latin typeface="Times New Roman" pitchFamily="18" charset="0"/>
                <a:ea typeface="Cambria Math" pitchFamily="18" charset="0"/>
                <a:cs typeface="Times New Roman" pitchFamily="18" charset="0"/>
              </a:rPr>
              <a:t>for small N *</a:t>
            </a:r>
          </a:p>
        </p:txBody>
      </p:sp>
      <p:sp>
        <p:nvSpPr>
          <p:cNvPr id="14" name="Freeform 13"/>
          <p:cNvSpPr/>
          <p:nvPr/>
        </p:nvSpPr>
        <p:spPr>
          <a:xfrm rot="18858969" flipV="1">
            <a:off x="6717265" y="4186087"/>
            <a:ext cx="466693" cy="1140556"/>
          </a:xfrm>
          <a:custGeom>
            <a:avLst/>
            <a:gdLst>
              <a:gd name="connsiteX0" fmla="*/ 29029 w 1335314"/>
              <a:gd name="connsiteY0" fmla="*/ 0 h 478972"/>
              <a:gd name="connsiteX1" fmla="*/ 217714 w 1335314"/>
              <a:gd name="connsiteY1" fmla="*/ 348343 h 478972"/>
              <a:gd name="connsiteX2" fmla="*/ 1335314 w 1335314"/>
              <a:gd name="connsiteY2" fmla="*/ 478972 h 478972"/>
            </a:gdLst>
            <a:ahLst/>
            <a:cxnLst>
              <a:cxn ang="0">
                <a:pos x="connsiteX0" y="connsiteY0"/>
              </a:cxn>
              <a:cxn ang="0">
                <a:pos x="connsiteX1" y="connsiteY1"/>
              </a:cxn>
              <a:cxn ang="0">
                <a:pos x="connsiteX2" y="connsiteY2"/>
              </a:cxn>
            </a:cxnLst>
            <a:rect l="l" t="t" r="r" b="b"/>
            <a:pathLst>
              <a:path w="1335314" h="478972">
                <a:moveTo>
                  <a:pt x="29029" y="0"/>
                </a:moveTo>
                <a:cubicBezTo>
                  <a:pt x="14514" y="134257"/>
                  <a:pt x="0" y="268514"/>
                  <a:pt x="217714" y="348343"/>
                </a:cubicBezTo>
                <a:cubicBezTo>
                  <a:pt x="435428" y="428172"/>
                  <a:pt x="885371" y="453572"/>
                  <a:pt x="1335314" y="478972"/>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Content Placeholder 2"/>
          <p:cNvSpPr txBox="1">
            <a:spLocks/>
          </p:cNvSpPr>
          <p:nvPr/>
        </p:nvSpPr>
        <p:spPr>
          <a:xfrm>
            <a:off x="4191000" y="914400"/>
            <a:ext cx="3352800" cy="1066800"/>
          </a:xfrm>
          <a:prstGeom prst="rect">
            <a:avLst/>
          </a:prstGeom>
        </p:spPr>
        <p:txBody>
          <a:bodyPr vert="horz" lIns="91440" tIns="45720" rIns="91440" bIns="45720" rtlCol="0">
            <a:normAutofit fontScale="85000" lnSpcReduction="10000"/>
          </a:bodyPr>
          <a:lstStyle/>
          <a:p>
            <a:pPr marL="342900" lvl="0" indent="-342900" algn="ctr">
              <a:spcBef>
                <a:spcPct val="20000"/>
              </a:spcBef>
            </a:pPr>
            <a:r>
              <a:rPr lang="en-US" sz="3200" dirty="0" smtClean="0">
                <a:solidFill>
                  <a:srgbClr val="FF0000"/>
                </a:solidFill>
                <a:latin typeface="Times New Roman" pitchFamily="18" charset="0"/>
                <a:cs typeface="Times New Roman" pitchFamily="18" charset="0"/>
              </a:rPr>
              <a:t>becomes Normal </a:t>
            </a:r>
            <a:r>
              <a:rPr lang="en-US" sz="3200" dirty="0" err="1" smtClean="0">
                <a:solidFill>
                  <a:srgbClr val="FF0000"/>
                </a:solidFill>
                <a:latin typeface="Times New Roman" pitchFamily="18" charset="0"/>
                <a:cs typeface="Times New Roman" pitchFamily="18" charset="0"/>
              </a:rPr>
              <a:t>p.d.f</a:t>
            </a:r>
            <a:r>
              <a:rPr lang="en-US" sz="3200" dirty="0" smtClean="0">
                <a:solidFill>
                  <a:srgbClr val="FF0000"/>
                </a:solidFill>
                <a:latin typeface="Times New Roman" pitchFamily="18" charset="0"/>
                <a:cs typeface="Times New Roman" pitchFamily="18" charset="0"/>
              </a:rPr>
              <a:t>.</a:t>
            </a:r>
          </a:p>
          <a:p>
            <a:pPr marL="342900" lvl="0" indent="-342900" algn="ctr">
              <a:spcBef>
                <a:spcPct val="20000"/>
              </a:spcBef>
            </a:pPr>
            <a:r>
              <a:rPr lang="en-US" sz="3200" i="1" dirty="0" smtClean="0">
                <a:solidFill>
                  <a:srgbClr val="FF0000"/>
                </a:solidFill>
                <a:latin typeface="Times New Roman" pitchFamily="18" charset="0"/>
                <a:ea typeface="Cambria Math" pitchFamily="18" charset="0"/>
                <a:cs typeface="Times New Roman" pitchFamily="18" charset="0"/>
              </a:rPr>
              <a:t>for large N</a:t>
            </a:r>
            <a:endParaRPr kumimoji="0" lang="en-US" sz="3200" b="0" i="1" u="none" strike="noStrike" kern="1200" cap="none" spc="0" normalizeH="0" baseline="0" noProof="0" dirty="0">
              <a:ln>
                <a:noFill/>
              </a:ln>
              <a:solidFill>
                <a:srgbClr val="FF0000"/>
              </a:solidFill>
              <a:effectLst/>
              <a:uLnTx/>
              <a:uFillTx/>
              <a:latin typeface="Cambria Math" pitchFamily="18" charset="0"/>
              <a:ea typeface="Cambria Math" pitchFamily="18" charset="0"/>
              <a:cs typeface="Times New Roman" pitchFamily="18" charset="0"/>
            </a:endParaRPr>
          </a:p>
        </p:txBody>
      </p:sp>
      <p:sp>
        <p:nvSpPr>
          <p:cNvPr id="20" name="TextBox 19"/>
          <p:cNvSpPr txBox="1"/>
          <p:nvPr/>
        </p:nvSpPr>
        <p:spPr>
          <a:xfrm>
            <a:off x="7924800" y="4648200"/>
            <a:ext cx="894080" cy="523221"/>
          </a:xfrm>
          <a:prstGeom prst="rect">
            <a:avLst/>
          </a:prstGeom>
          <a:noFill/>
        </p:spPr>
        <p:txBody>
          <a:bodyPr wrap="square" rtlCol="0">
            <a:spAutoFit/>
          </a:bodyPr>
          <a:lstStyle/>
          <a:p>
            <a:r>
              <a:rPr lang="en-US" sz="2800" i="1" dirty="0" smtClean="0">
                <a:latin typeface="Cambria Math" pitchFamily="18" charset="0"/>
                <a:ea typeface="Cambria Math" pitchFamily="18" charset="0"/>
                <a:cs typeface="Times New Roman" pitchFamily="18" charset="0"/>
              </a:rPr>
              <a:t>N=1</a:t>
            </a:r>
            <a:endParaRPr lang="en-US" sz="2800" i="1" dirty="0">
              <a:latin typeface="Cambria Math" pitchFamily="18" charset="0"/>
              <a:ea typeface="Cambria Math" pitchFamily="18" charset="0"/>
              <a:cs typeface="Times New Roman" pitchFamily="18" charset="0"/>
            </a:endParaRPr>
          </a:p>
        </p:txBody>
      </p:sp>
      <p:cxnSp>
        <p:nvCxnSpPr>
          <p:cNvPr id="21" name="Straight Connector 20"/>
          <p:cNvCxnSpPr/>
          <p:nvPr/>
        </p:nvCxnSpPr>
        <p:spPr>
          <a:xfrm rot="10800000" flipV="1">
            <a:off x="7315200" y="5029200"/>
            <a:ext cx="685800" cy="38100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28600" y="6019801"/>
            <a:ext cx="8915400" cy="701731"/>
          </a:xfrm>
          <a:prstGeom prst="rect">
            <a:avLst/>
          </a:prstGeom>
        </p:spPr>
        <p:txBody>
          <a:bodyPr wrap="square">
            <a:spAutoFit/>
          </a:bodyPr>
          <a:lstStyle/>
          <a:p>
            <a:pPr marL="342900" lvl="0" indent="-342900" algn="ctr">
              <a:spcBef>
                <a:spcPct val="20000"/>
              </a:spcBef>
            </a:pPr>
            <a:r>
              <a:rPr lang="en-US" i="1" dirty="0" smtClean="0">
                <a:solidFill>
                  <a:srgbClr val="FF0000"/>
                </a:solidFill>
                <a:latin typeface="Times New Roman" pitchFamily="18" charset="0"/>
                <a:ea typeface="Cambria Math" pitchFamily="18" charset="0"/>
                <a:cs typeface="Times New Roman" pitchFamily="18" charset="0"/>
              </a:rPr>
              <a:t>*because you mis-estimate the mean with too few </a:t>
            </a:r>
            <a:r>
              <a:rPr lang="en-US" i="1" dirty="0" smtClean="0">
                <a:solidFill>
                  <a:srgbClr val="FF0000"/>
                </a:solidFill>
                <a:latin typeface="Times New Roman" pitchFamily="18" charset="0"/>
                <a:ea typeface="Cambria Math" pitchFamily="18" charset="0"/>
                <a:cs typeface="Times New Roman" pitchFamily="18" charset="0"/>
              </a:rPr>
              <a:t>samples</a:t>
            </a:r>
            <a:r>
              <a:rPr lang="en-US" i="1" dirty="0" smtClean="0">
                <a:solidFill>
                  <a:srgbClr val="FF0000"/>
                </a:solidFill>
                <a:latin typeface="Times New Roman" pitchFamily="18" charset="0"/>
                <a:ea typeface="Cambria Math" pitchFamily="18" charset="0"/>
                <a:cs typeface="Times New Roman" pitchFamily="18" charset="0"/>
              </a:rPr>
              <a:t>. As a result, </a:t>
            </a:r>
            <a:r>
              <a:rPr lang="en-US" i="1" u="sng" dirty="0" smtClean="0">
                <a:solidFill>
                  <a:srgbClr val="FF0000"/>
                </a:solidFill>
                <a:latin typeface="Times New Roman" pitchFamily="18" charset="0"/>
                <a:ea typeface="Cambria Math" pitchFamily="18" charset="0"/>
                <a:cs typeface="Times New Roman" pitchFamily="18" charset="0"/>
              </a:rPr>
              <a:t>a value </a:t>
            </a:r>
            <a:endParaRPr lang="en-US" i="1" u="sng" dirty="0" smtClean="0">
              <a:solidFill>
                <a:srgbClr val="FF0000"/>
              </a:solidFill>
              <a:latin typeface="Times New Roman" pitchFamily="18" charset="0"/>
              <a:ea typeface="Cambria Math" pitchFamily="18" charset="0"/>
              <a:cs typeface="Times New Roman" pitchFamily="18" charset="0"/>
            </a:endParaRPr>
          </a:p>
          <a:p>
            <a:pPr marL="342900" lvl="0" indent="-342900" algn="ctr">
              <a:spcBef>
                <a:spcPct val="20000"/>
              </a:spcBef>
            </a:pPr>
            <a:r>
              <a:rPr lang="en-US" i="1" u="sng" dirty="0" smtClean="0">
                <a:solidFill>
                  <a:srgbClr val="FF0000"/>
                </a:solidFill>
                <a:latin typeface="Times New Roman" pitchFamily="18" charset="0"/>
                <a:ea typeface="Cambria Math" pitchFamily="18" charset="0"/>
                <a:cs typeface="Times New Roman" pitchFamily="18" charset="0"/>
              </a:rPr>
              <a:t>far from the (mis-estimated) mean is far more </a:t>
            </a:r>
            <a:r>
              <a:rPr lang="en-US" i="1" u="sng" dirty="0" smtClean="0">
                <a:solidFill>
                  <a:srgbClr val="FF0000"/>
                </a:solidFill>
                <a:latin typeface="Times New Roman" pitchFamily="18" charset="0"/>
                <a:ea typeface="Cambria Math" pitchFamily="18" charset="0"/>
                <a:cs typeface="Times New Roman" pitchFamily="18" charset="0"/>
              </a:rPr>
              <a:t>likely</a:t>
            </a:r>
            <a:r>
              <a:rPr lang="en-US" i="1" dirty="0" smtClean="0">
                <a:solidFill>
                  <a:srgbClr val="FF0000"/>
                </a:solidFill>
                <a:latin typeface="Times New Roman" pitchFamily="18" charset="0"/>
                <a:ea typeface="Cambria Math" pitchFamily="18" charset="0"/>
                <a:cs typeface="Times New Roman" pitchFamily="18" charset="0"/>
              </a:rPr>
              <a:t>.</a:t>
            </a:r>
            <a:endParaRPr lang="en-US" i="1" dirty="0">
              <a:solidFill>
                <a:srgbClr val="FF0000"/>
              </a:solidFill>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914400"/>
          </a:xfrm>
        </p:spPr>
        <p:txBody>
          <a:bodyPr>
            <a:normAutofit fontScale="90000"/>
          </a:bodyPr>
          <a:lstStyle/>
          <a:p>
            <a:r>
              <a:rPr lang="en-US" dirty="0" smtClean="0">
                <a:latin typeface="Times New Roman" pitchFamily="18" charset="0"/>
                <a:cs typeface="Times New Roman" pitchFamily="18" charset="0"/>
              </a:rPr>
              <a:t>#3  The chi-squared distribution</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srcRect l="57393" t="32718" r="20210" b="47229"/>
          <a:stretch>
            <a:fillRect/>
          </a:stretch>
        </p:blipFill>
        <p:spPr bwMode="auto">
          <a:xfrm>
            <a:off x="2895600" y="2209800"/>
            <a:ext cx="2438400" cy="1447800"/>
          </a:xfrm>
          <a:prstGeom prst="rect">
            <a:avLst/>
          </a:prstGeom>
          <a:noFill/>
          <a:ln w="9525">
            <a:noFill/>
            <a:miter lim="800000"/>
            <a:headEnd/>
            <a:tailEnd/>
          </a:ln>
        </p:spPr>
      </p:pic>
      <p:sp>
        <p:nvSpPr>
          <p:cNvPr id="6" name="TextBox 5"/>
          <p:cNvSpPr txBox="1"/>
          <p:nvPr/>
        </p:nvSpPr>
        <p:spPr>
          <a:xfrm>
            <a:off x="381000" y="5257800"/>
            <a:ext cx="8458200" cy="1200328"/>
          </a:xfrm>
          <a:prstGeom prst="rect">
            <a:avLst/>
          </a:prstGeom>
          <a:noFill/>
        </p:spPr>
        <p:txBody>
          <a:bodyPr wrap="square" rtlCol="0">
            <a:spAutoFit/>
          </a:bodyPr>
          <a:lstStyle/>
          <a:p>
            <a:r>
              <a:rPr lang="en-US" sz="2400" dirty="0"/>
              <a:t>*</a:t>
            </a:r>
            <a:r>
              <a:rPr lang="en-US" sz="2400" dirty="0" smtClean="0"/>
              <a:t> recalling </a:t>
            </a:r>
            <a:r>
              <a:rPr lang="en-US" sz="2400" dirty="0"/>
              <a:t>the Central Limit </a:t>
            </a:r>
            <a:r>
              <a:rPr lang="en-US" sz="2400" dirty="0" smtClean="0"/>
              <a:t>Theorem: </a:t>
            </a:r>
            <a:r>
              <a:rPr lang="en-US" sz="2400" dirty="0"/>
              <a:t>the Normal or Z distribution arises for </a:t>
            </a:r>
            <a:r>
              <a:rPr lang="en-US" sz="2400" dirty="0">
                <a:solidFill>
                  <a:srgbClr val="0000FF"/>
                </a:solidFill>
              </a:rPr>
              <a:t>the </a:t>
            </a:r>
            <a:r>
              <a:rPr lang="en-US" sz="2400" b="1" dirty="0">
                <a:solidFill>
                  <a:srgbClr val="0000FF"/>
                </a:solidFill>
              </a:rPr>
              <a:t>sum </a:t>
            </a:r>
            <a:r>
              <a:rPr lang="en-US" sz="2400" dirty="0">
                <a:solidFill>
                  <a:srgbClr val="0000FF"/>
                </a:solidFill>
              </a:rPr>
              <a:t>of a large (N</a:t>
            </a:r>
            <a:r>
              <a:rPr lang="en-US" sz="2400" dirty="0">
                <a:solidFill>
                  <a:srgbClr val="0000FF"/>
                </a:solidFill>
                <a:sym typeface="Wingdings"/>
              </a:rPr>
              <a:t>∞</a:t>
            </a:r>
            <a:r>
              <a:rPr lang="en-US" sz="2400" dirty="0">
                <a:solidFill>
                  <a:srgbClr val="0000FF"/>
                </a:solidFill>
              </a:rPr>
              <a:t>) number of </a:t>
            </a:r>
            <a:r>
              <a:rPr lang="en-US" sz="2400" dirty="0" err="1">
                <a:solidFill>
                  <a:srgbClr val="0000FF"/>
                </a:solidFill>
              </a:rPr>
              <a:t>i.i.d</a:t>
            </a:r>
            <a:r>
              <a:rPr lang="en-US" sz="2400" dirty="0">
                <a:solidFill>
                  <a:srgbClr val="0000FF"/>
                </a:solidFill>
              </a:rPr>
              <a:t>. variables, </a:t>
            </a:r>
            <a:r>
              <a:rPr lang="en-US" sz="2400" i="1" dirty="0">
                <a:solidFill>
                  <a:srgbClr val="0000FF"/>
                </a:solidFill>
              </a:rPr>
              <a:t>no matter what their individual </a:t>
            </a:r>
            <a:r>
              <a:rPr lang="en-US" sz="2400" i="1" dirty="0" smtClean="0">
                <a:solidFill>
                  <a:srgbClr val="0000FF"/>
                </a:solidFill>
              </a:rPr>
              <a:t>distribution.</a:t>
            </a:r>
            <a:endParaRPr lang="en-US" sz="2400" i="1" dirty="0">
              <a:solidFill>
                <a:srgbClr val="0000FF"/>
              </a:solidFill>
            </a:endParaRPr>
          </a:p>
        </p:txBody>
      </p:sp>
      <p:sp>
        <p:nvSpPr>
          <p:cNvPr id="7" name="TextBox 6"/>
          <p:cNvSpPr txBox="1"/>
          <p:nvPr/>
        </p:nvSpPr>
        <p:spPr>
          <a:xfrm>
            <a:off x="381000" y="1219200"/>
            <a:ext cx="8382000" cy="1077218"/>
          </a:xfrm>
          <a:prstGeom prst="rect">
            <a:avLst/>
          </a:prstGeom>
          <a:noFill/>
        </p:spPr>
        <p:txBody>
          <a:bodyPr wrap="square" rtlCol="0">
            <a:spAutoFit/>
          </a:bodyPr>
          <a:lstStyle/>
          <a:p>
            <a:r>
              <a:rPr lang="en-US" sz="3200" dirty="0"/>
              <a:t>Chi-squared </a:t>
            </a:r>
            <a:r>
              <a:rPr lang="el-GR" sz="3200" i="1" dirty="0" smtClean="0">
                <a:latin typeface="Cambria Math"/>
                <a:ea typeface="Cambria Math"/>
                <a:cs typeface="Times New Roman" pitchFamily="18" charset="0"/>
              </a:rPr>
              <a:t>χ</a:t>
            </a:r>
            <a:r>
              <a:rPr lang="en-US" sz="3200" i="1" baseline="-25000" dirty="0" smtClean="0">
                <a:latin typeface="Cambria Math"/>
                <a:ea typeface="Cambria Math"/>
                <a:cs typeface="Times New Roman" pitchFamily="18" charset="0"/>
              </a:rPr>
              <a:t>N</a:t>
            </a:r>
            <a:r>
              <a:rPr lang="en-US" sz="3200" i="1" baseline="30000" dirty="0" smtClean="0">
                <a:latin typeface="Cambria Math"/>
                <a:ea typeface="Cambria Math"/>
                <a:cs typeface="Times New Roman" pitchFamily="18" charset="0"/>
              </a:rPr>
              <a:t>2 </a:t>
            </a:r>
            <a:r>
              <a:rPr lang="en-US" sz="3200" dirty="0"/>
              <a:t>is the distribution of </a:t>
            </a:r>
            <a:r>
              <a:rPr lang="en-US" sz="3200" dirty="0">
                <a:solidFill>
                  <a:srgbClr val="FF0000"/>
                </a:solidFill>
              </a:rPr>
              <a:t>the </a:t>
            </a:r>
            <a:r>
              <a:rPr lang="en-US" sz="3200" b="1" dirty="0">
                <a:solidFill>
                  <a:srgbClr val="FF0000"/>
                </a:solidFill>
              </a:rPr>
              <a:t>sum of the </a:t>
            </a:r>
            <a:r>
              <a:rPr lang="en-US" sz="3200" b="1" u="sng" dirty="0">
                <a:solidFill>
                  <a:srgbClr val="FF0000"/>
                </a:solidFill>
              </a:rPr>
              <a:t>squares</a:t>
            </a:r>
            <a:r>
              <a:rPr lang="en-US" sz="3200" b="1" dirty="0">
                <a:solidFill>
                  <a:srgbClr val="FF0000"/>
                </a:solidFill>
              </a:rPr>
              <a:t> </a:t>
            </a:r>
            <a:r>
              <a:rPr lang="en-US" sz="3200" dirty="0">
                <a:solidFill>
                  <a:srgbClr val="FF0000"/>
                </a:solidFill>
              </a:rPr>
              <a:t>of N Normally distributed variables. </a:t>
            </a:r>
          </a:p>
        </p:txBody>
      </p:sp>
      <p:sp>
        <p:nvSpPr>
          <p:cNvPr id="8" name="TextBox 7"/>
          <p:cNvSpPr txBox="1"/>
          <p:nvPr/>
        </p:nvSpPr>
        <p:spPr>
          <a:xfrm>
            <a:off x="457200" y="3733800"/>
            <a:ext cx="8382000" cy="1077218"/>
          </a:xfrm>
          <a:prstGeom prst="rect">
            <a:avLst/>
          </a:prstGeom>
          <a:noFill/>
        </p:spPr>
        <p:txBody>
          <a:bodyPr wrap="square" rtlCol="0">
            <a:spAutoFit/>
          </a:bodyPr>
          <a:lstStyle/>
          <a:p>
            <a:r>
              <a:rPr lang="en-US" sz="3200" dirty="0" smtClean="0"/>
              <a:t>Its </a:t>
            </a:r>
            <a:r>
              <a:rPr lang="en-US" sz="3200" dirty="0" smtClean="0"/>
              <a:t>limit as N </a:t>
            </a:r>
            <a:r>
              <a:rPr lang="en-US" sz="3200" dirty="0" err="1" smtClean="0">
                <a:sym typeface="Wingdings"/>
              </a:rPr>
              <a:t></a:t>
            </a:r>
            <a:r>
              <a:rPr lang="en-US" sz="3200" dirty="0" smtClean="0"/>
              <a:t> ∞ is </a:t>
            </a:r>
            <a:r>
              <a:rPr lang="en-US" sz="3200" dirty="0"/>
              <a:t>therefore Normal*... </a:t>
            </a:r>
          </a:p>
          <a:p>
            <a:r>
              <a:rPr lang="en-US" sz="3200" dirty="0">
                <a:solidFill>
                  <a:srgbClr val="FF0000"/>
                </a:solidFill>
              </a:rPr>
              <a:t>Except notice that it is </a:t>
            </a:r>
            <a:r>
              <a:rPr lang="en-US" sz="3200" i="1" dirty="0">
                <a:solidFill>
                  <a:srgbClr val="FF0000"/>
                </a:solidFill>
              </a:rPr>
              <a:t>positive definite</a:t>
            </a:r>
            <a:endParaRPr lang="en-US" sz="3200"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Chi-squared distribution</a:t>
            </a:r>
          </a:p>
        </p:txBody>
      </p:sp>
      <p:pic>
        <p:nvPicPr>
          <p:cNvPr id="6146" name="Picture 2"/>
          <p:cNvPicPr>
            <a:picLocks noChangeAspect="1" noChangeArrowheads="1"/>
          </p:cNvPicPr>
          <p:nvPr/>
        </p:nvPicPr>
        <p:blipFill>
          <a:blip r:embed="rId2" cstate="print"/>
          <a:srcRect l="11899" t="51715" r="8311" b="25066"/>
          <a:stretch>
            <a:fillRect/>
          </a:stretch>
        </p:blipFill>
        <p:spPr bwMode="auto">
          <a:xfrm>
            <a:off x="228600" y="1219200"/>
            <a:ext cx="8686800" cy="1676400"/>
          </a:xfrm>
          <a:prstGeom prst="rect">
            <a:avLst/>
          </a:prstGeom>
          <a:noFill/>
          <a:ln w="9525">
            <a:noFill/>
            <a:miter lim="800000"/>
            <a:headEnd/>
            <a:tailEnd/>
          </a:ln>
        </p:spPr>
      </p:pic>
      <p:sp>
        <p:nvSpPr>
          <p:cNvPr id="5" name="TextBox 4"/>
          <p:cNvSpPr txBox="1"/>
          <p:nvPr/>
        </p:nvSpPr>
        <p:spPr>
          <a:xfrm>
            <a:off x="533400" y="4191000"/>
            <a:ext cx="8229600" cy="954107"/>
          </a:xfrm>
          <a:prstGeom prst="rect">
            <a:avLst/>
          </a:prstGeom>
          <a:noFill/>
        </p:spPr>
        <p:txBody>
          <a:bodyPr wrap="square" rtlCol="0">
            <a:spAutoFit/>
          </a:bodyPr>
          <a:lstStyle/>
          <a:p>
            <a:r>
              <a:rPr lang="en-US" sz="2800" dirty="0" smtClean="0"/>
              <a:t>Q: What </a:t>
            </a:r>
            <a:r>
              <a:rPr lang="en-US" sz="2800" dirty="0"/>
              <a:t>kinds of variables do we use that are like this?</a:t>
            </a:r>
            <a:r>
              <a:rPr lang="en-US" sz="2800" dirty="0" smtClean="0"/>
              <a:t> </a:t>
            </a:r>
          </a:p>
          <a:p>
            <a:r>
              <a:rPr lang="en-US" sz="2800" dirty="0" smtClean="0"/>
              <a:t>A</a:t>
            </a:r>
            <a:r>
              <a:rPr lang="en-US" sz="2800" dirty="0"/>
              <a:t>: </a:t>
            </a:r>
            <a:r>
              <a:rPr lang="en-US" sz="2800" dirty="0">
                <a:solidFill>
                  <a:srgbClr val="0000FF"/>
                </a:solidFill>
              </a:rPr>
              <a:t>Energy, variance, SSE (summed squared error). </a:t>
            </a:r>
          </a:p>
        </p:txBody>
      </p:sp>
      <p:sp>
        <p:nvSpPr>
          <p:cNvPr id="7" name="TextBox 6"/>
          <p:cNvSpPr txBox="1"/>
          <p:nvPr/>
        </p:nvSpPr>
        <p:spPr>
          <a:xfrm>
            <a:off x="1838273" y="2819400"/>
            <a:ext cx="5248327" cy="369332"/>
          </a:xfrm>
          <a:prstGeom prst="rect">
            <a:avLst/>
          </a:prstGeom>
          <a:noFill/>
        </p:spPr>
        <p:txBody>
          <a:bodyPr wrap="none" rtlCol="0">
            <a:spAutoFit/>
          </a:bodyPr>
          <a:lstStyle/>
          <a:p>
            <a:r>
              <a:rPr lang="en-US"/>
              <a:t>http://en.wikipedia.org/wiki/Chi-squared_distribution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Chi-squared </a:t>
            </a:r>
            <a:endParaRPr lang="en-US" dirty="0">
              <a:latin typeface="Times New Roman" pitchFamily="18" charset="0"/>
              <a:cs typeface="Times New Roman" pitchFamily="18" charset="0"/>
            </a:endParaRPr>
          </a:p>
        </p:txBody>
      </p:sp>
      <p:sp>
        <p:nvSpPr>
          <p:cNvPr id="4" name="Content Placeholder 2"/>
          <p:cNvSpPr txBox="1">
            <a:spLocks/>
          </p:cNvSpPr>
          <p:nvPr/>
        </p:nvSpPr>
        <p:spPr>
          <a:xfrm>
            <a:off x="0" y="1981200"/>
            <a:ext cx="9144000" cy="1600200"/>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total error</a:t>
            </a:r>
          </a:p>
          <a:p>
            <a:pPr marL="342900" lvl="0" indent="-342900" algn="ctr">
              <a:spcBef>
                <a:spcPct val="20000"/>
              </a:spcBef>
            </a:pPr>
            <a:r>
              <a:rPr kumimoji="0" lang="en-US" sz="40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E </a:t>
            </a:r>
            <a:r>
              <a:rPr lang="en-US" sz="4000" i="1" dirty="0" smtClean="0">
                <a:latin typeface="Cambria Math" pitchFamily="18" charset="0"/>
                <a:ea typeface="Cambria Math" pitchFamily="18" charset="0"/>
                <a:cs typeface="Times New Roman" pitchFamily="18" charset="0"/>
              </a:rPr>
              <a:t>= </a:t>
            </a:r>
            <a:r>
              <a:rPr lang="el-GR" sz="4000" i="1" dirty="0" smtClean="0">
                <a:latin typeface="Cambria Math"/>
                <a:ea typeface="Cambria Math"/>
                <a:cs typeface="Times New Roman" pitchFamily="18" charset="0"/>
              </a:rPr>
              <a:t>χ</a:t>
            </a:r>
            <a:r>
              <a:rPr lang="en-US" sz="4000" i="1" baseline="-25000" dirty="0" smtClean="0">
                <a:latin typeface="Cambria Math"/>
                <a:ea typeface="Cambria Math"/>
                <a:cs typeface="Times New Roman" pitchFamily="18" charset="0"/>
              </a:rPr>
              <a:t>N</a:t>
            </a:r>
            <a:r>
              <a:rPr lang="en-US" sz="4000" i="1" baseline="30000" dirty="0" smtClean="0">
                <a:latin typeface="Cambria Math"/>
                <a:ea typeface="Cambria Math"/>
                <a:cs typeface="Times New Roman" pitchFamily="18" charset="0"/>
              </a:rPr>
              <a:t>2</a:t>
            </a:r>
            <a:r>
              <a:rPr lang="en-US" sz="4000" i="1" dirty="0" smtClean="0">
                <a:latin typeface="Cambria Math"/>
                <a:ea typeface="Cambria Math"/>
                <a:cs typeface="Times New Roman" pitchFamily="18" charset="0"/>
              </a:rPr>
              <a:t> = </a:t>
            </a:r>
            <a:r>
              <a:rPr lang="el-GR" sz="4000" i="1" dirty="0" smtClean="0">
                <a:latin typeface="Cambria Math"/>
                <a:ea typeface="Cambria Math"/>
                <a:cs typeface="Times New Roman" pitchFamily="18" charset="0"/>
              </a:rPr>
              <a:t>Σ</a:t>
            </a:r>
            <a:r>
              <a:rPr lang="en-US" sz="4000" i="1" dirty="0" smtClean="0">
                <a:latin typeface="Cambria Math"/>
                <a:ea typeface="Cambria Math"/>
                <a:cs typeface="Times New Roman" pitchFamily="18" charset="0"/>
              </a:rPr>
              <a:t> </a:t>
            </a:r>
            <a:r>
              <a:rPr lang="en-US" sz="4000" i="1" baseline="-25000" dirty="0" err="1" smtClean="0">
                <a:latin typeface="Cambria Math"/>
                <a:ea typeface="Cambria Math"/>
                <a:cs typeface="Times New Roman" pitchFamily="18" charset="0"/>
              </a:rPr>
              <a:t>i</a:t>
            </a:r>
            <a:r>
              <a:rPr lang="en-US" sz="4000" i="1" baseline="-25000" dirty="0" smtClean="0">
                <a:latin typeface="Cambria Math"/>
                <a:ea typeface="Cambria Math"/>
                <a:cs typeface="Times New Roman" pitchFamily="18" charset="0"/>
              </a:rPr>
              <a:t>=1</a:t>
            </a:r>
            <a:r>
              <a:rPr lang="en-US" sz="4000" i="1" baseline="30000" dirty="0" smtClean="0">
                <a:latin typeface="Cambria Math"/>
                <a:ea typeface="Cambria Math"/>
                <a:cs typeface="Times New Roman" pitchFamily="18" charset="0"/>
              </a:rPr>
              <a:t>N</a:t>
            </a:r>
            <a:r>
              <a:rPr lang="en-US" sz="4000" i="1" dirty="0" smtClean="0">
                <a:latin typeface="Cambria Math"/>
                <a:ea typeface="Cambria Math"/>
                <a:cs typeface="Times New Roman" pitchFamily="18" charset="0"/>
              </a:rPr>
              <a:t> </a:t>
            </a:r>
            <a:r>
              <a:rPr lang="en-US" sz="4000" i="1" dirty="0" smtClean="0">
                <a:latin typeface="Cambria Math" pitchFamily="18" charset="0"/>
                <a:ea typeface="Cambria Math" pitchFamily="18" charset="0"/>
                <a:cs typeface="Times New Roman" pitchFamily="18" charset="0"/>
              </a:rPr>
              <a:t>e</a:t>
            </a:r>
            <a:r>
              <a:rPr lang="en-US" sz="4000" i="1" baseline="-25000" dirty="0" smtClean="0">
                <a:latin typeface="Cambria Math" pitchFamily="18" charset="0"/>
                <a:ea typeface="Cambria Math" pitchFamily="18" charset="0"/>
                <a:cs typeface="Times New Roman" pitchFamily="18" charset="0"/>
              </a:rPr>
              <a:t>i</a:t>
            </a:r>
            <a:r>
              <a:rPr lang="en-US" sz="4000" i="1" baseline="30000" dirty="0" smtClean="0">
                <a:latin typeface="Cambria Math" pitchFamily="18" charset="0"/>
                <a:ea typeface="Cambria Math" pitchFamily="18" charset="0"/>
                <a:cs typeface="Times New Roman" pitchFamily="18" charset="0"/>
              </a:rPr>
              <a:t>2</a:t>
            </a:r>
            <a:endParaRPr kumimoji="0" lang="en-US" sz="4000" b="0" i="1" u="none" strike="noStrike" kern="1200" cap="none" spc="0" normalizeH="0" baseline="30000" noProof="0" dirty="0" smtClean="0">
              <a:ln>
                <a:noFill/>
              </a:ln>
              <a:solidFill>
                <a:schemeClr val="tx1"/>
              </a:solidFill>
              <a:effectLst/>
              <a:uLnTx/>
              <a:uFillTx/>
              <a:latin typeface="Cambria Math" pitchFamily="18" charset="0"/>
              <a:ea typeface="Cambria Math" pitchFamily="18" charset="0"/>
              <a:cs typeface="Times New Roman" pitchFamily="18" charset="0"/>
            </a:endParaRPr>
          </a:p>
        </p:txBody>
      </p:sp>
      <p:pic>
        <p:nvPicPr>
          <p:cNvPr id="6146" name="Picture 2"/>
          <p:cNvPicPr>
            <a:picLocks noChangeAspect="1" noChangeArrowheads="1"/>
          </p:cNvPicPr>
          <p:nvPr/>
        </p:nvPicPr>
        <p:blipFill>
          <a:blip r:embed="rId2" cstate="print"/>
          <a:srcRect l="11899" t="51715" r="8311" b="25066"/>
          <a:stretch>
            <a:fillRect/>
          </a:stretch>
        </p:blipFill>
        <p:spPr bwMode="auto">
          <a:xfrm>
            <a:off x="228600" y="4267200"/>
            <a:ext cx="8686800" cy="1676400"/>
          </a:xfrm>
          <a:prstGeom prst="rect">
            <a:avLst/>
          </a:prstGeom>
          <a:noFill/>
          <a:ln w="9525">
            <a:noFill/>
            <a:miter lim="800000"/>
            <a:headEnd/>
            <a:tailEnd/>
          </a:ln>
        </p:spPr>
      </p:pic>
      <p:sp>
        <p:nvSpPr>
          <p:cNvPr id="7" name="Content Placeholder 2"/>
          <p:cNvSpPr txBox="1">
            <a:spLocks/>
          </p:cNvSpPr>
          <p:nvPr/>
        </p:nvSpPr>
        <p:spPr>
          <a:xfrm>
            <a:off x="4038600" y="3581400"/>
            <a:ext cx="4495800" cy="1143000"/>
          </a:xfrm>
          <a:prstGeom prst="rect">
            <a:avLst/>
          </a:prstGeom>
        </p:spPr>
        <p:txBody>
          <a:bodyPr vert="horz" lIns="91440" tIns="45720" rIns="91440" bIns="45720" rtlCol="0">
            <a:normAutofit fontScale="77500" lnSpcReduction="20000"/>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smtClean="0">
                <a:solidFill>
                  <a:srgbClr val="FF0000"/>
                </a:solidFill>
                <a:latin typeface="Times New Roman" pitchFamily="18" charset="0"/>
                <a:cs typeface="Times New Roman" pitchFamily="18" charset="0"/>
              </a:rPr>
              <a:t>p(E) is called 'chi-squared' when </a:t>
            </a:r>
            <a:r>
              <a:rPr lang="en-US" sz="3200" i="1" dirty="0" err="1" smtClean="0">
                <a:solidFill>
                  <a:srgbClr val="FF0000"/>
                </a:solidFill>
                <a:latin typeface="Cambria Math" pitchFamily="18" charset="0"/>
                <a:ea typeface="Cambria Math" pitchFamily="18" charset="0"/>
                <a:cs typeface="Times New Roman" pitchFamily="18" charset="0"/>
              </a:rPr>
              <a:t>e</a:t>
            </a:r>
            <a:r>
              <a:rPr lang="en-US" sz="3200" i="1" baseline="-25000" dirty="0" err="1" smtClean="0">
                <a:solidFill>
                  <a:srgbClr val="FF0000"/>
                </a:solidFill>
                <a:latin typeface="Cambria Math" pitchFamily="18" charset="0"/>
                <a:ea typeface="Cambria Math" pitchFamily="18" charset="0"/>
                <a:cs typeface="Times New Roman" pitchFamily="18" charset="0"/>
              </a:rPr>
              <a:t>i</a:t>
            </a:r>
            <a:r>
              <a:rPr lang="en-US" sz="3200" dirty="0" smtClean="0">
                <a:solidFill>
                  <a:srgbClr val="FF0000"/>
                </a:solidFill>
                <a:latin typeface="Times New Roman" pitchFamily="18" charset="0"/>
                <a:cs typeface="Times New Roman" pitchFamily="18" charset="0"/>
              </a:rPr>
              <a:t> is Normally-distributed with zero mean and unit variance</a:t>
            </a:r>
            <a:endPar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sp>
        <p:nvSpPr>
          <p:cNvPr id="8" name="Freeform 7"/>
          <p:cNvSpPr/>
          <p:nvPr/>
        </p:nvSpPr>
        <p:spPr>
          <a:xfrm>
            <a:off x="3733800" y="3581400"/>
            <a:ext cx="685800" cy="510903"/>
          </a:xfrm>
          <a:custGeom>
            <a:avLst/>
            <a:gdLst>
              <a:gd name="connsiteX0" fmla="*/ 29029 w 1335314"/>
              <a:gd name="connsiteY0" fmla="*/ 0 h 478972"/>
              <a:gd name="connsiteX1" fmla="*/ 217714 w 1335314"/>
              <a:gd name="connsiteY1" fmla="*/ 348343 h 478972"/>
              <a:gd name="connsiteX2" fmla="*/ 1335314 w 1335314"/>
              <a:gd name="connsiteY2" fmla="*/ 478972 h 478972"/>
            </a:gdLst>
            <a:ahLst/>
            <a:cxnLst>
              <a:cxn ang="0">
                <a:pos x="connsiteX0" y="connsiteY0"/>
              </a:cxn>
              <a:cxn ang="0">
                <a:pos x="connsiteX1" y="connsiteY1"/>
              </a:cxn>
              <a:cxn ang="0">
                <a:pos x="connsiteX2" y="connsiteY2"/>
              </a:cxn>
            </a:cxnLst>
            <a:rect l="l" t="t" r="r" b="b"/>
            <a:pathLst>
              <a:path w="1335314" h="478972">
                <a:moveTo>
                  <a:pt x="29029" y="0"/>
                </a:moveTo>
                <a:cubicBezTo>
                  <a:pt x="14514" y="134257"/>
                  <a:pt x="0" y="268514"/>
                  <a:pt x="217714" y="348343"/>
                </a:cubicBezTo>
                <a:cubicBezTo>
                  <a:pt x="435428" y="428172"/>
                  <a:pt x="885371" y="453572"/>
                  <a:pt x="1335314" y="478972"/>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ontent Placeholder 2"/>
          <p:cNvSpPr txBox="1">
            <a:spLocks/>
          </p:cNvSpPr>
          <p:nvPr/>
        </p:nvSpPr>
        <p:spPr>
          <a:xfrm>
            <a:off x="2362200" y="5867400"/>
            <a:ext cx="4191000" cy="609600"/>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smtClean="0">
                <a:solidFill>
                  <a:srgbClr val="FF0000"/>
                </a:solidFill>
                <a:latin typeface="Times New Roman" pitchFamily="18" charset="0"/>
                <a:cs typeface="Times New Roman" pitchFamily="18" charset="0"/>
              </a:rPr>
              <a:t>called chi-squared </a:t>
            </a:r>
            <a:r>
              <a:rPr lang="en-US" sz="3200" dirty="0" err="1" smtClean="0">
                <a:solidFill>
                  <a:srgbClr val="FF0000"/>
                </a:solidFill>
                <a:latin typeface="Times New Roman" pitchFamily="18" charset="0"/>
                <a:cs typeface="Times New Roman" pitchFamily="18" charset="0"/>
              </a:rPr>
              <a:t>p.d.f</a:t>
            </a:r>
            <a:endParaRPr kumimoji="0" lang="en-US" sz="3200" b="0"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sp>
        <p:nvSpPr>
          <p:cNvPr id="10" name="Freeform 9"/>
          <p:cNvSpPr/>
          <p:nvPr/>
        </p:nvSpPr>
        <p:spPr>
          <a:xfrm>
            <a:off x="997857" y="5646056"/>
            <a:ext cx="1335314" cy="510903"/>
          </a:xfrm>
          <a:custGeom>
            <a:avLst/>
            <a:gdLst>
              <a:gd name="connsiteX0" fmla="*/ 29029 w 1335314"/>
              <a:gd name="connsiteY0" fmla="*/ 0 h 478972"/>
              <a:gd name="connsiteX1" fmla="*/ 217714 w 1335314"/>
              <a:gd name="connsiteY1" fmla="*/ 348343 h 478972"/>
              <a:gd name="connsiteX2" fmla="*/ 1335314 w 1335314"/>
              <a:gd name="connsiteY2" fmla="*/ 478972 h 478972"/>
            </a:gdLst>
            <a:ahLst/>
            <a:cxnLst>
              <a:cxn ang="0">
                <a:pos x="connsiteX0" y="connsiteY0"/>
              </a:cxn>
              <a:cxn ang="0">
                <a:pos x="connsiteX1" y="connsiteY1"/>
              </a:cxn>
              <a:cxn ang="0">
                <a:pos x="connsiteX2" y="connsiteY2"/>
              </a:cxn>
            </a:cxnLst>
            <a:rect l="l" t="t" r="r" b="b"/>
            <a:pathLst>
              <a:path w="1335314" h="478972">
                <a:moveTo>
                  <a:pt x="29029" y="0"/>
                </a:moveTo>
                <a:cubicBezTo>
                  <a:pt x="14514" y="134257"/>
                  <a:pt x="0" y="268514"/>
                  <a:pt x="217714" y="348343"/>
                </a:cubicBezTo>
                <a:cubicBezTo>
                  <a:pt x="435428" y="428172"/>
                  <a:pt x="885371" y="453572"/>
                  <a:pt x="1335314" y="478972"/>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
          <p:cNvGrpSpPr/>
          <p:nvPr/>
        </p:nvGrpSpPr>
        <p:grpSpPr>
          <a:xfrm>
            <a:off x="457200" y="3352800"/>
            <a:ext cx="8381999" cy="3505200"/>
            <a:chOff x="1147303" y="1953124"/>
            <a:chExt cx="6560702" cy="2143125"/>
          </a:xfrm>
        </p:grpSpPr>
        <p:pic>
          <p:nvPicPr>
            <p:cNvPr id="5" name="Picture 3"/>
            <p:cNvPicPr>
              <a:picLocks noChangeAspect="1" noChangeArrowheads="1"/>
            </p:cNvPicPr>
            <p:nvPr/>
          </p:nvPicPr>
          <p:blipFill>
            <a:blip r:embed="rId2" cstate="print"/>
            <a:srcRect/>
            <a:stretch>
              <a:fillRect/>
            </a:stretch>
          </p:blipFill>
          <p:spPr bwMode="auto">
            <a:xfrm>
              <a:off x="1371600" y="1953124"/>
              <a:ext cx="6210300" cy="2143125"/>
            </a:xfrm>
            <a:prstGeom prst="rect">
              <a:avLst/>
            </a:prstGeom>
            <a:noFill/>
            <a:ln w="9525">
              <a:noFill/>
              <a:miter lim="800000"/>
              <a:headEnd/>
              <a:tailEnd/>
            </a:ln>
          </p:spPr>
        </p:pic>
        <p:sp>
          <p:nvSpPr>
            <p:cNvPr id="6" name="TextBox 5"/>
            <p:cNvSpPr txBox="1"/>
            <p:nvPr/>
          </p:nvSpPr>
          <p:spPr>
            <a:xfrm>
              <a:off x="2324864" y="2215547"/>
              <a:ext cx="953265" cy="319904"/>
            </a:xfrm>
            <a:prstGeom prst="rect">
              <a:avLst/>
            </a:prstGeom>
            <a:noFill/>
          </p:spPr>
          <p:txBody>
            <a:bodyPr wrap="square" rtlCol="0">
              <a:spAutoFit/>
            </a:bodyPr>
            <a:lstStyle/>
            <a:p>
              <a:r>
                <a:rPr lang="en-US" sz="2800" i="1" dirty="0" smtClean="0">
                  <a:latin typeface="Times New Roman" pitchFamily="18" charset="0"/>
                  <a:cs typeface="Times New Roman" pitchFamily="18" charset="0"/>
                </a:rPr>
                <a:t>N=1</a:t>
              </a:r>
              <a:endParaRPr lang="en-US" sz="2800" i="1" dirty="0">
                <a:latin typeface="Times New Roman" pitchFamily="18" charset="0"/>
                <a:cs typeface="Times New Roman" pitchFamily="18" charset="0"/>
              </a:endParaRPr>
            </a:p>
          </p:txBody>
        </p:sp>
        <p:sp>
          <p:nvSpPr>
            <p:cNvPr id="7" name="TextBox 6"/>
            <p:cNvSpPr txBox="1"/>
            <p:nvPr/>
          </p:nvSpPr>
          <p:spPr>
            <a:xfrm>
              <a:off x="2209800" y="3118702"/>
              <a:ext cx="304800" cy="282268"/>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2</a:t>
              </a:r>
              <a:endParaRPr lang="en-US" sz="2400" i="1" dirty="0">
                <a:latin typeface="Times New Roman" pitchFamily="18" charset="0"/>
                <a:cs typeface="Times New Roman" pitchFamily="18" charset="0"/>
              </a:endParaRPr>
            </a:p>
          </p:txBody>
        </p:sp>
        <p:sp>
          <p:nvSpPr>
            <p:cNvPr id="8" name="TextBox 7"/>
            <p:cNvSpPr txBox="1"/>
            <p:nvPr/>
          </p:nvSpPr>
          <p:spPr>
            <a:xfrm>
              <a:off x="2362200" y="3423502"/>
              <a:ext cx="304800" cy="282268"/>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3</a:t>
              </a:r>
              <a:endParaRPr lang="en-US" sz="2400" i="1" dirty="0">
                <a:latin typeface="Times New Roman" pitchFamily="18" charset="0"/>
                <a:cs typeface="Times New Roman" pitchFamily="18" charset="0"/>
              </a:endParaRPr>
            </a:p>
          </p:txBody>
        </p:sp>
        <p:sp>
          <p:nvSpPr>
            <p:cNvPr id="9" name="TextBox 8"/>
            <p:cNvSpPr txBox="1"/>
            <p:nvPr/>
          </p:nvSpPr>
          <p:spPr>
            <a:xfrm>
              <a:off x="2514600" y="3504925"/>
              <a:ext cx="304800" cy="282268"/>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4</a:t>
              </a:r>
              <a:endParaRPr lang="en-US" sz="2400" i="1" dirty="0">
                <a:latin typeface="Times New Roman" pitchFamily="18" charset="0"/>
                <a:cs typeface="Times New Roman" pitchFamily="18" charset="0"/>
              </a:endParaRPr>
            </a:p>
          </p:txBody>
        </p:sp>
        <p:sp>
          <p:nvSpPr>
            <p:cNvPr id="10" name="TextBox 9"/>
            <p:cNvSpPr txBox="1"/>
            <p:nvPr/>
          </p:nvSpPr>
          <p:spPr>
            <a:xfrm>
              <a:off x="2689578" y="3623458"/>
              <a:ext cx="304800" cy="282268"/>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5</a:t>
              </a:r>
              <a:endParaRPr lang="en-US" sz="2400" i="1" dirty="0">
                <a:latin typeface="Times New Roman" pitchFamily="18" charset="0"/>
                <a:cs typeface="Times New Roman" pitchFamily="18" charset="0"/>
              </a:endParaRPr>
            </a:p>
          </p:txBody>
        </p:sp>
        <p:sp>
          <p:nvSpPr>
            <p:cNvPr id="11" name="TextBox 10"/>
            <p:cNvSpPr txBox="1"/>
            <p:nvPr/>
          </p:nvSpPr>
          <p:spPr>
            <a:xfrm>
              <a:off x="7059768" y="3667087"/>
              <a:ext cx="648237" cy="357540"/>
            </a:xfrm>
            <a:prstGeom prst="rect">
              <a:avLst/>
            </a:prstGeom>
            <a:noFill/>
          </p:spPr>
          <p:txBody>
            <a:bodyPr wrap="square" rtlCol="0">
              <a:spAutoFit/>
            </a:bodyPr>
            <a:lstStyle/>
            <a:p>
              <a:r>
                <a:rPr lang="en-US" sz="3200" i="1" dirty="0" smtClean="0">
                  <a:latin typeface="Symbol" pitchFamily="18" charset="2"/>
                  <a:cs typeface="Times New Roman" pitchFamily="18" charset="0"/>
                </a:rPr>
                <a:t>c</a:t>
              </a:r>
              <a:r>
                <a:rPr lang="en-US" sz="3200" i="1" baseline="30000" dirty="0" smtClean="0">
                  <a:latin typeface="Times New Roman" pitchFamily="18" charset="0"/>
                  <a:cs typeface="Times New Roman" pitchFamily="18" charset="0"/>
                </a:rPr>
                <a:t>2</a:t>
              </a:r>
              <a:endParaRPr lang="en-US" sz="3200" i="1" baseline="30000" dirty="0">
                <a:latin typeface="Times New Roman" pitchFamily="18" charset="0"/>
                <a:cs typeface="Times New Roman" pitchFamily="18" charset="0"/>
              </a:endParaRPr>
            </a:p>
          </p:txBody>
        </p:sp>
        <p:sp>
          <p:nvSpPr>
            <p:cNvPr id="12" name="TextBox 11"/>
            <p:cNvSpPr txBox="1"/>
            <p:nvPr/>
          </p:nvSpPr>
          <p:spPr>
            <a:xfrm>
              <a:off x="1147303" y="2867524"/>
              <a:ext cx="948734" cy="357540"/>
            </a:xfrm>
            <a:prstGeom prst="rect">
              <a:avLst/>
            </a:prstGeom>
            <a:noFill/>
          </p:spPr>
          <p:txBody>
            <a:bodyPr wrap="square" rtlCol="0">
              <a:spAutoFit/>
            </a:bodyPr>
            <a:lstStyle/>
            <a:p>
              <a:r>
                <a:rPr lang="en-US" sz="3200" i="1" dirty="0" smtClean="0">
                  <a:latin typeface="Times New Roman" pitchFamily="18" charset="0"/>
                  <a:cs typeface="Times New Roman" pitchFamily="18" charset="0"/>
                </a:rPr>
                <a:t>p(</a:t>
              </a:r>
              <a:r>
                <a:rPr lang="en-US" sz="3200" i="1" dirty="0" smtClean="0">
                  <a:latin typeface="Symbol" pitchFamily="18" charset="2"/>
                  <a:cs typeface="Times New Roman" pitchFamily="18" charset="0"/>
                </a:rPr>
                <a:t>c</a:t>
              </a:r>
              <a:r>
                <a:rPr lang="en-US" sz="3200" i="1" baseline="-25000" dirty="0" smtClean="0">
                  <a:latin typeface="Times New Roman" pitchFamily="18" charset="0"/>
                  <a:cs typeface="Times New Roman" pitchFamily="18" charset="0"/>
                </a:rPr>
                <a:t>N</a:t>
              </a:r>
              <a:r>
                <a:rPr lang="en-US" sz="3200" i="1" baseline="30000" dirty="0" smtClean="0">
                  <a:latin typeface="Times New Roman" pitchFamily="18" charset="0"/>
                  <a:cs typeface="Times New Roman" pitchFamily="18" charset="0"/>
                </a:rPr>
                <a:t>2</a:t>
              </a:r>
              <a:r>
                <a:rPr lang="en-US" sz="3200" i="1" dirty="0" smtClean="0">
                  <a:latin typeface="Times New Roman" pitchFamily="18" charset="0"/>
                  <a:cs typeface="Times New Roman" pitchFamily="18" charset="0"/>
                </a:rPr>
                <a:t>)</a:t>
              </a:r>
              <a:endParaRPr lang="en-US" sz="3200" i="1" dirty="0">
                <a:latin typeface="Times New Roman" pitchFamily="18" charset="0"/>
                <a:cs typeface="Times New Roman" pitchFamily="18" charset="0"/>
              </a:endParaRPr>
            </a:p>
          </p:txBody>
        </p:sp>
      </p:grpSp>
      <p:sp>
        <p:nvSpPr>
          <p:cNvPr id="2" name="Title 1"/>
          <p:cNvSpPr>
            <a:spLocks noGrp="1"/>
          </p:cNvSpPr>
          <p:nvPr>
            <p:ph type="title"/>
          </p:nvPr>
        </p:nvSpPr>
        <p:spPr>
          <a:xfrm>
            <a:off x="457200" y="0"/>
            <a:ext cx="8229600" cy="1143000"/>
          </a:xfrm>
        </p:spPr>
        <p:txBody>
          <a:bodyPr/>
          <a:lstStyle/>
          <a:p>
            <a:r>
              <a:rPr lang="en-US" dirty="0" smtClean="0">
                <a:latin typeface="Times New Roman" pitchFamily="18" charset="0"/>
                <a:ea typeface="Cambria Math" pitchFamily="18" charset="0"/>
                <a:cs typeface="Times New Roman" pitchFamily="18" charset="0"/>
              </a:rPr>
              <a:t>Chi-Squared </a:t>
            </a:r>
            <a:r>
              <a:rPr lang="en-US" dirty="0" err="1" smtClean="0">
                <a:latin typeface="Times New Roman" pitchFamily="18" charset="0"/>
                <a:ea typeface="Cambria Math" pitchFamily="18" charset="0"/>
                <a:cs typeface="Times New Roman" pitchFamily="18" charset="0"/>
              </a:rPr>
              <a:t>p.d.f</a:t>
            </a:r>
            <a:r>
              <a:rPr lang="en-US" dirty="0" smtClean="0">
                <a:latin typeface="Times New Roman" pitchFamily="18" charset="0"/>
                <a:ea typeface="Cambria Math" pitchFamily="18" charset="0"/>
                <a:cs typeface="Times New Roman" pitchFamily="18" charset="0"/>
              </a:rPr>
              <a:t>.</a:t>
            </a:r>
            <a:endParaRPr lang="en-US" dirty="0">
              <a:latin typeface="Times New Roman" pitchFamily="18" charset="0"/>
              <a:ea typeface="Cambria Math" pitchFamily="18" charset="0"/>
              <a:cs typeface="Times New Roman" pitchFamily="18" charset="0"/>
            </a:endParaRPr>
          </a:p>
        </p:txBody>
      </p:sp>
      <p:sp>
        <p:nvSpPr>
          <p:cNvPr id="3" name="Content Placeholder 2"/>
          <p:cNvSpPr>
            <a:spLocks noGrp="1"/>
          </p:cNvSpPr>
          <p:nvPr>
            <p:ph idx="1"/>
          </p:nvPr>
        </p:nvSpPr>
        <p:spPr>
          <a:xfrm>
            <a:off x="228600" y="990600"/>
            <a:ext cx="8686800" cy="3810000"/>
          </a:xfrm>
        </p:spPr>
        <p:txBody>
          <a:bodyPr>
            <a:normAutofit/>
          </a:bodyPr>
          <a:lstStyle/>
          <a:p>
            <a:pPr algn="ctr">
              <a:buNone/>
            </a:pPr>
            <a:r>
              <a:rPr lang="en-US" sz="3600" dirty="0" smtClean="0">
                <a:latin typeface="Times New Roman" pitchFamily="18" charset="0"/>
                <a:cs typeface="Times New Roman" pitchFamily="18" charset="0"/>
              </a:rPr>
              <a:t>PDF of the </a:t>
            </a:r>
            <a:r>
              <a:rPr lang="en-US" sz="3600" b="1" dirty="0" smtClean="0">
                <a:latin typeface="Times New Roman" pitchFamily="18" charset="0"/>
                <a:cs typeface="Times New Roman" pitchFamily="18" charset="0"/>
              </a:rPr>
              <a:t>sum of N squared Normal </a:t>
            </a:r>
            <a:r>
              <a:rPr lang="en-US" sz="3600" dirty="0" smtClean="0">
                <a:latin typeface="Times New Roman" pitchFamily="18" charset="0"/>
                <a:cs typeface="Times New Roman" pitchFamily="18" charset="0"/>
              </a:rPr>
              <a:t>variables</a:t>
            </a:r>
            <a:endParaRPr lang="en-US" sz="3600" dirty="0">
              <a:latin typeface="Times New Roman" pitchFamily="18" charset="0"/>
              <a:cs typeface="Times New Roman" pitchFamily="18" charset="0"/>
            </a:endParaRPr>
          </a:p>
          <a:p>
            <a:pPr algn="ctr">
              <a:buNone/>
            </a:pPr>
            <a:r>
              <a:rPr lang="en-US" sz="3600" dirty="0" smtClean="0">
                <a:latin typeface="Cambria Math" pitchFamily="18" charset="0"/>
                <a:ea typeface="Cambria Math" pitchFamily="18" charset="0"/>
              </a:rPr>
              <a:t>N </a:t>
            </a:r>
            <a:r>
              <a:rPr lang="en-US" sz="3600" dirty="0" smtClean="0">
                <a:latin typeface="Times New Roman" pitchFamily="18" charset="0"/>
                <a:ea typeface="Cambria Math" pitchFamily="18" charset="0"/>
                <a:cs typeface="Times New Roman" pitchFamily="18" charset="0"/>
              </a:rPr>
              <a:t>called “the </a:t>
            </a:r>
            <a:r>
              <a:rPr lang="en-US" sz="3600" dirty="0" smtClean="0">
                <a:solidFill>
                  <a:srgbClr val="FF0000"/>
                </a:solidFill>
                <a:latin typeface="Times New Roman" pitchFamily="18" charset="0"/>
                <a:ea typeface="Cambria Math" pitchFamily="18" charset="0"/>
                <a:cs typeface="Times New Roman" pitchFamily="18" charset="0"/>
              </a:rPr>
              <a:t>degrees of freedom</a:t>
            </a:r>
            <a:r>
              <a:rPr lang="en-US" sz="3600" dirty="0" smtClean="0">
                <a:latin typeface="Times New Roman" pitchFamily="18" charset="0"/>
                <a:ea typeface="Cambria Math" pitchFamily="18" charset="0"/>
                <a:cs typeface="Times New Roman" pitchFamily="18" charset="0"/>
              </a:rPr>
              <a:t>”</a:t>
            </a:r>
          </a:p>
          <a:p>
            <a:pPr algn="ctr">
              <a:buNone/>
            </a:pPr>
            <a:r>
              <a:rPr lang="en-US" sz="4400" dirty="0" smtClean="0">
                <a:solidFill>
                  <a:srgbClr val="008000"/>
                </a:solidFill>
                <a:latin typeface="Times New Roman" pitchFamily="18" charset="0"/>
                <a:cs typeface="Times New Roman" pitchFamily="18" charset="0"/>
              </a:rPr>
              <a:t>mean </a:t>
            </a:r>
            <a:r>
              <a:rPr lang="en-US" sz="4400" dirty="0" smtClean="0">
                <a:solidFill>
                  <a:srgbClr val="008000"/>
                </a:solidFill>
                <a:latin typeface="Cambria Math" pitchFamily="18" charset="0"/>
                <a:ea typeface="Cambria Math" pitchFamily="18" charset="0"/>
                <a:cs typeface="Times New Roman" pitchFamily="18" charset="0"/>
              </a:rPr>
              <a:t>N, </a:t>
            </a:r>
            <a:r>
              <a:rPr lang="en-US" sz="4400" dirty="0" smtClean="0">
                <a:solidFill>
                  <a:srgbClr val="008000"/>
                </a:solidFill>
                <a:latin typeface="Times New Roman" pitchFamily="18" charset="0"/>
                <a:cs typeface="Times New Roman" pitchFamily="18" charset="0"/>
              </a:rPr>
              <a:t>variance 2</a:t>
            </a:r>
            <a:r>
              <a:rPr lang="en-US" sz="4400" dirty="0" smtClean="0">
                <a:solidFill>
                  <a:srgbClr val="008000"/>
                </a:solidFill>
                <a:latin typeface="Cambria Math" pitchFamily="18" charset="0"/>
                <a:ea typeface="Cambria Math" pitchFamily="18" charset="0"/>
                <a:cs typeface="Times New Roman" pitchFamily="18" charset="0"/>
              </a:rPr>
              <a:t>N</a:t>
            </a:r>
            <a:endParaRPr lang="en-US" sz="4400" dirty="0" smtClean="0">
              <a:solidFill>
                <a:srgbClr val="008000"/>
              </a:solidFill>
              <a:latin typeface="Times New Roman" pitchFamily="18" charset="0"/>
              <a:cs typeface="Times New Roman" pitchFamily="18" charset="0"/>
            </a:endParaRPr>
          </a:p>
        </p:txBody>
      </p:sp>
      <p:sp>
        <p:nvSpPr>
          <p:cNvPr id="13" name="Content Placeholder 2"/>
          <p:cNvSpPr txBox="1">
            <a:spLocks/>
          </p:cNvSpPr>
          <p:nvPr/>
        </p:nvSpPr>
        <p:spPr>
          <a:xfrm>
            <a:off x="3581400" y="4953000"/>
            <a:ext cx="3352800" cy="1066800"/>
          </a:xfrm>
          <a:prstGeom prst="rect">
            <a:avLst/>
          </a:prstGeom>
        </p:spPr>
        <p:txBody>
          <a:bodyPr vert="horz" lIns="91440" tIns="45720" rIns="91440" bIns="45720" rtlCol="0">
            <a:normAutofit fontScale="70000" lnSpcReduction="20000"/>
          </a:bodyPr>
          <a:lstStyle/>
          <a:p>
            <a:pPr marL="342900" lvl="0" indent="-342900" algn="ctr">
              <a:spcBef>
                <a:spcPct val="20000"/>
              </a:spcBef>
            </a:pPr>
            <a:r>
              <a:rPr lang="en-US" sz="3200" dirty="0" smtClean="0">
                <a:solidFill>
                  <a:srgbClr val="FF0000"/>
                </a:solidFill>
                <a:latin typeface="Times New Roman" pitchFamily="18" charset="0"/>
                <a:cs typeface="Times New Roman" pitchFamily="18" charset="0"/>
              </a:rPr>
              <a:t>asymptotes to </a:t>
            </a:r>
          </a:p>
          <a:p>
            <a:pPr marL="342900" lvl="0" indent="-342900" algn="ctr">
              <a:spcBef>
                <a:spcPct val="20000"/>
              </a:spcBef>
            </a:pPr>
            <a:r>
              <a:rPr lang="en-US" sz="3200" dirty="0" smtClean="0">
                <a:solidFill>
                  <a:srgbClr val="FF0000"/>
                </a:solidFill>
                <a:latin typeface="Times New Roman" pitchFamily="18" charset="0"/>
                <a:cs typeface="Times New Roman" pitchFamily="18" charset="0"/>
              </a:rPr>
              <a:t>Normal (Gaussian) shape</a:t>
            </a:r>
          </a:p>
          <a:p>
            <a:pPr marL="342900" lvl="0" indent="-342900" algn="ctr">
              <a:spcBef>
                <a:spcPct val="20000"/>
              </a:spcBef>
            </a:pPr>
            <a:r>
              <a:rPr lang="en-US" sz="3200" i="1" dirty="0" smtClean="0">
                <a:solidFill>
                  <a:srgbClr val="FF0000"/>
                </a:solidFill>
                <a:latin typeface="Times New Roman" pitchFamily="18" charset="0"/>
                <a:ea typeface="Cambria Math" pitchFamily="18" charset="0"/>
                <a:cs typeface="Times New Roman" pitchFamily="18" charset="0"/>
              </a:rPr>
              <a:t>for large N</a:t>
            </a:r>
            <a:endParaRPr kumimoji="0" lang="en-US" sz="3200" b="0" i="1" u="none" strike="noStrike" kern="1200" cap="none" spc="0" normalizeH="0" baseline="0" noProof="0" dirty="0">
              <a:ln>
                <a:noFill/>
              </a:ln>
              <a:solidFill>
                <a:srgbClr val="FF0000"/>
              </a:solidFill>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 </a:t>
            </a:r>
            <a:r>
              <a:rPr lang="en-US" dirty="0" err="1" smtClean="0">
                <a:latin typeface="Times New Roman" pitchFamily="18" charset="0"/>
                <a:cs typeface="Times New Roman" pitchFamily="18" charset="0"/>
              </a:rPr>
              <a:t>MatLab</a:t>
            </a:r>
            <a:endParaRPr lang="en-US"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cstate="print"/>
          <a:srcRect l="8689" t="48825" r="47767" b="37706"/>
          <a:stretch>
            <a:fillRect/>
          </a:stretch>
        </p:blipFill>
        <p:spPr bwMode="auto">
          <a:xfrm>
            <a:off x="533400" y="2590800"/>
            <a:ext cx="6686550"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lstStyle/>
          <a:p>
            <a:r>
              <a:rPr lang="en-US" dirty="0" smtClean="0">
                <a:latin typeface="Times New Roman" pitchFamily="18" charset="0"/>
                <a:cs typeface="Times New Roman" pitchFamily="18" charset="0"/>
              </a:rPr>
              <a:t>purpose of the lecture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828800"/>
            <a:ext cx="9144000" cy="3276600"/>
          </a:xfrm>
        </p:spPr>
        <p:txBody>
          <a:bodyPr>
            <a:normAutofit lnSpcReduction="10000"/>
          </a:bodyPr>
          <a:lstStyle/>
          <a:p>
            <a:pPr algn="ctr">
              <a:buNone/>
            </a:pPr>
            <a:r>
              <a:rPr lang="en-US" dirty="0" smtClean="0">
                <a:latin typeface="Times New Roman" pitchFamily="18" charset="0"/>
                <a:cs typeface="Times New Roman" pitchFamily="18" charset="0"/>
              </a:rPr>
              <a:t>to introduce</a:t>
            </a:r>
          </a:p>
          <a:p>
            <a:pPr algn="ctr">
              <a:buNone/>
            </a:pPr>
            <a:endParaRPr lang="en-US" dirty="0" smtClean="0">
              <a:latin typeface="Times New Roman" pitchFamily="18" charset="0"/>
              <a:cs typeface="Times New Roman" pitchFamily="18" charset="0"/>
            </a:endParaRPr>
          </a:p>
          <a:p>
            <a:pPr algn="ctr">
              <a:buNone/>
            </a:pPr>
            <a:r>
              <a:rPr lang="en-US" dirty="0" smtClean="0">
                <a:latin typeface="Times New Roman" pitchFamily="18" charset="0"/>
                <a:cs typeface="Times New Roman" pitchFamily="18" charset="0"/>
              </a:rPr>
              <a:t>Hypothesis Testing</a:t>
            </a:r>
          </a:p>
          <a:p>
            <a:pPr algn="ctr">
              <a:buNone/>
            </a:pPr>
            <a:endParaRPr lang="en-US" dirty="0" smtClean="0">
              <a:latin typeface="Times New Roman" pitchFamily="18" charset="0"/>
              <a:cs typeface="Times New Roman" pitchFamily="18" charset="0"/>
            </a:endParaRPr>
          </a:p>
          <a:p>
            <a:pPr algn="ctr">
              <a:buNone/>
            </a:pPr>
            <a:r>
              <a:rPr lang="en-US" dirty="0" smtClean="0">
                <a:latin typeface="Times New Roman" pitchFamily="18" charset="0"/>
                <a:cs typeface="Times New Roman" pitchFamily="18" charset="0"/>
              </a:rPr>
              <a:t>the process of determining the statistical significance of results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l="19598" t="37185" r="16010" b="23506"/>
          <a:stretch>
            <a:fillRect/>
          </a:stretch>
        </p:blipFill>
        <p:spPr bwMode="auto">
          <a:xfrm>
            <a:off x="1066800" y="2209800"/>
            <a:ext cx="7010400" cy="2819400"/>
          </a:xfrm>
          <a:prstGeom prst="rect">
            <a:avLst/>
          </a:prstGeom>
          <a:noFill/>
          <a:ln w="9525">
            <a:noFill/>
            <a:miter lim="800000"/>
            <a:headEnd/>
            <a:tailEnd/>
          </a:ln>
        </p:spPr>
      </p:pic>
      <p:sp>
        <p:nvSpPr>
          <p:cNvPr id="2" name="Title 1"/>
          <p:cNvSpPr>
            <a:spLocks noGrp="1"/>
          </p:cNvSpPr>
          <p:nvPr>
            <p:ph type="title"/>
          </p:nvPr>
        </p:nvSpPr>
        <p:spPr>
          <a:xfrm>
            <a:off x="0" y="457200"/>
            <a:ext cx="9144000" cy="914400"/>
          </a:xfrm>
        </p:spPr>
        <p:txBody>
          <a:bodyPr>
            <a:normAutofit fontScale="90000"/>
          </a:bodyPr>
          <a:lstStyle/>
          <a:p>
            <a:r>
              <a:rPr lang="en-US" dirty="0" smtClean="0">
                <a:latin typeface="Times New Roman" pitchFamily="18" charset="0"/>
                <a:cs typeface="Times New Roman" pitchFamily="18" charset="0"/>
              </a:rPr>
              <a:t>#4 Distribution of the </a:t>
            </a:r>
            <a:r>
              <a:rPr lang="en-US" i="1" dirty="0" smtClean="0">
                <a:solidFill>
                  <a:srgbClr val="0000FF"/>
                </a:solidFill>
                <a:latin typeface="Times New Roman" pitchFamily="18" charset="0"/>
                <a:cs typeface="Times New Roman" pitchFamily="18" charset="0"/>
              </a:rPr>
              <a:t>ratio of two </a:t>
            </a:r>
            <a:br>
              <a:rPr lang="en-US" i="1" dirty="0" smtClean="0">
                <a:solidFill>
                  <a:srgbClr val="0000FF"/>
                </a:solidFill>
                <a:latin typeface="Times New Roman" pitchFamily="18" charset="0"/>
                <a:cs typeface="Times New Roman" pitchFamily="18" charset="0"/>
              </a:rPr>
            </a:br>
            <a:r>
              <a:rPr lang="en-US" i="1" dirty="0" smtClean="0">
                <a:solidFill>
                  <a:srgbClr val="0000FF"/>
                </a:solidFill>
                <a:latin typeface="Times New Roman" pitchFamily="18" charset="0"/>
                <a:cs typeface="Times New Roman" pitchFamily="18" charset="0"/>
              </a:rPr>
              <a:t>variances</a:t>
            </a:r>
            <a:r>
              <a:rPr lang="en-US" dirty="0" smtClean="0">
                <a:latin typeface="Times New Roman" pitchFamily="18" charset="0"/>
                <a:cs typeface="Times New Roman" pitchFamily="18" charset="0"/>
              </a:rPr>
              <a:t> from finite samples (M,N) </a:t>
            </a:r>
            <a:br>
              <a:rPr lang="en-US" dirty="0" smtClean="0">
                <a:latin typeface="Times New Roman" pitchFamily="18" charset="0"/>
                <a:cs typeface="Times New Roman" pitchFamily="18" charset="0"/>
              </a:rPr>
            </a:br>
            <a:r>
              <a:rPr lang="en-US" sz="3111" dirty="0" smtClean="0">
                <a:latin typeface="Times New Roman" pitchFamily="18" charset="0"/>
                <a:cs typeface="Times New Roman" pitchFamily="18" charset="0"/>
              </a:rPr>
              <a:t>(</a:t>
            </a:r>
            <a:r>
              <a:rPr lang="en-US" sz="3111" dirty="0" smtClean="0">
                <a:solidFill>
                  <a:srgbClr val="0000FF"/>
                </a:solidFill>
                <a:latin typeface="Times New Roman" pitchFamily="18" charset="0"/>
                <a:cs typeface="Times New Roman" pitchFamily="18" charset="0"/>
              </a:rPr>
              <a:t>each of which is Chi-squared distributed</a:t>
            </a:r>
            <a:r>
              <a:rPr lang="en-US" sz="3111"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5" name="Title 1"/>
          <p:cNvSpPr txBox="1">
            <a:spLocks/>
          </p:cNvSpPr>
          <p:nvPr/>
        </p:nvSpPr>
        <p:spPr>
          <a:xfrm>
            <a:off x="533400" y="4724400"/>
            <a:ext cx="8229600" cy="2133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Times New Roman" pitchFamily="18" charset="0"/>
                <a:ea typeface="+mj-ea"/>
                <a:cs typeface="Times New Roman" pitchFamily="18" charset="0"/>
              </a:rPr>
              <a:t>it's another new distribution, called the "F-distribution"</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7"/>
          <p:cNvGrpSpPr/>
          <p:nvPr/>
        </p:nvGrpSpPr>
        <p:grpSpPr>
          <a:xfrm>
            <a:off x="533400" y="1828800"/>
            <a:ext cx="8382000" cy="3962400"/>
            <a:chOff x="1747837" y="2057400"/>
            <a:chExt cx="6024563" cy="2362200"/>
          </a:xfrm>
        </p:grpSpPr>
        <p:sp>
          <p:nvSpPr>
            <p:cNvPr id="19" name="TextBox 18"/>
            <p:cNvSpPr txBox="1"/>
            <p:nvPr/>
          </p:nvSpPr>
          <p:spPr>
            <a:xfrm>
              <a:off x="1752600" y="2244543"/>
              <a:ext cx="648237"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p(F</a:t>
              </a:r>
              <a:r>
                <a:rPr lang="en-US" sz="1600" i="1" baseline="-25000" dirty="0" smtClean="0">
                  <a:latin typeface="Times New Roman" pitchFamily="18" charset="0"/>
                  <a:cs typeface="Times New Roman" pitchFamily="18" charset="0"/>
                </a:rPr>
                <a:t>N,2</a:t>
              </a:r>
              <a:r>
                <a:rPr lang="en-US" sz="1600" i="1" dirty="0" smtClean="0">
                  <a:latin typeface="Times New Roman" pitchFamily="18" charset="0"/>
                  <a:cs typeface="Times New Roman" pitchFamily="18" charset="0"/>
                </a:rPr>
                <a:t>)</a:t>
              </a:r>
              <a:endParaRPr lang="en-US" sz="1600" i="1" baseline="-250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1752600" y="2057400"/>
              <a:ext cx="5715000" cy="2362200"/>
            </a:xfrm>
            <a:prstGeom prst="rect">
              <a:avLst/>
            </a:prstGeom>
            <a:noFill/>
            <a:ln w="9525">
              <a:noFill/>
              <a:miter lim="800000"/>
              <a:headEnd/>
              <a:tailEnd/>
            </a:ln>
            <a:effectLst/>
          </p:spPr>
        </p:pic>
        <p:sp>
          <p:nvSpPr>
            <p:cNvPr id="35" name="TextBox 34"/>
            <p:cNvSpPr txBox="1"/>
            <p:nvPr/>
          </p:nvSpPr>
          <p:spPr>
            <a:xfrm>
              <a:off x="1747837" y="2757489"/>
              <a:ext cx="648237"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p(F</a:t>
              </a:r>
              <a:r>
                <a:rPr lang="en-US" sz="1600" i="1" baseline="-25000" dirty="0" smtClean="0">
                  <a:latin typeface="Times New Roman" pitchFamily="18" charset="0"/>
                  <a:cs typeface="Times New Roman" pitchFamily="18" charset="0"/>
                </a:rPr>
                <a:t>N,5</a:t>
              </a:r>
              <a:r>
                <a:rPr lang="en-US" sz="1600" i="1" dirty="0" smtClean="0">
                  <a:latin typeface="Times New Roman" pitchFamily="18" charset="0"/>
                  <a:cs typeface="Times New Roman" pitchFamily="18" charset="0"/>
                </a:rPr>
                <a:t>)</a:t>
              </a:r>
              <a:endParaRPr lang="en-US" sz="1600" i="1" baseline="-25000" dirty="0">
                <a:latin typeface="Times New Roman" pitchFamily="18" charset="0"/>
                <a:cs typeface="Times New Roman" pitchFamily="18" charset="0"/>
              </a:endParaRPr>
            </a:p>
          </p:txBody>
        </p:sp>
        <p:sp>
          <p:nvSpPr>
            <p:cNvPr id="38" name="TextBox 37"/>
            <p:cNvSpPr txBox="1"/>
            <p:nvPr/>
          </p:nvSpPr>
          <p:spPr>
            <a:xfrm>
              <a:off x="1752600" y="3786185"/>
              <a:ext cx="8382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p(F</a:t>
              </a:r>
              <a:r>
                <a:rPr lang="en-US" sz="1600" i="1" baseline="-25000" dirty="0" smtClean="0">
                  <a:latin typeface="Times New Roman" pitchFamily="18" charset="0"/>
                  <a:cs typeface="Times New Roman" pitchFamily="18" charset="0"/>
                </a:rPr>
                <a:t>N,50</a:t>
              </a:r>
              <a:r>
                <a:rPr lang="en-US" sz="1600" i="1" dirty="0" smtClean="0">
                  <a:latin typeface="Times New Roman" pitchFamily="18" charset="0"/>
                  <a:cs typeface="Times New Roman" pitchFamily="18" charset="0"/>
                </a:rPr>
                <a:t>)</a:t>
              </a:r>
              <a:endParaRPr lang="en-US" sz="1600" i="1" baseline="-25000" dirty="0">
                <a:latin typeface="Times New Roman" pitchFamily="18" charset="0"/>
                <a:cs typeface="Times New Roman" pitchFamily="18" charset="0"/>
              </a:endParaRPr>
            </a:p>
          </p:txBody>
        </p:sp>
        <p:sp>
          <p:nvSpPr>
            <p:cNvPr id="39" name="TextBox 38"/>
            <p:cNvSpPr txBox="1"/>
            <p:nvPr/>
          </p:nvSpPr>
          <p:spPr>
            <a:xfrm>
              <a:off x="6934200" y="3951669"/>
              <a:ext cx="8382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F</a:t>
              </a:r>
              <a:endParaRPr lang="en-US" sz="1600" i="1" baseline="-25000" dirty="0">
                <a:latin typeface="Times New Roman" pitchFamily="18" charset="0"/>
                <a:cs typeface="Times New Roman" pitchFamily="18" charset="0"/>
              </a:endParaRPr>
            </a:p>
          </p:txBody>
        </p:sp>
        <p:sp>
          <p:nvSpPr>
            <p:cNvPr id="40" name="TextBox 39"/>
            <p:cNvSpPr txBox="1"/>
            <p:nvPr/>
          </p:nvSpPr>
          <p:spPr>
            <a:xfrm>
              <a:off x="6934200" y="3415047"/>
              <a:ext cx="8382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F</a:t>
              </a:r>
              <a:endParaRPr lang="en-US" sz="1600" i="1" baseline="-25000" dirty="0">
                <a:latin typeface="Times New Roman" pitchFamily="18" charset="0"/>
                <a:cs typeface="Times New Roman" pitchFamily="18" charset="0"/>
              </a:endParaRPr>
            </a:p>
          </p:txBody>
        </p:sp>
        <p:sp>
          <p:nvSpPr>
            <p:cNvPr id="41" name="TextBox 40"/>
            <p:cNvSpPr txBox="1"/>
            <p:nvPr/>
          </p:nvSpPr>
          <p:spPr>
            <a:xfrm>
              <a:off x="6934200" y="2921358"/>
              <a:ext cx="8382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F</a:t>
              </a:r>
              <a:endParaRPr lang="en-US" sz="1600" i="1" baseline="-25000" dirty="0">
                <a:latin typeface="Times New Roman" pitchFamily="18" charset="0"/>
                <a:cs typeface="Times New Roman" pitchFamily="18" charset="0"/>
              </a:endParaRPr>
            </a:p>
          </p:txBody>
        </p:sp>
        <p:sp>
          <p:nvSpPr>
            <p:cNvPr id="42" name="TextBox 41"/>
            <p:cNvSpPr txBox="1"/>
            <p:nvPr/>
          </p:nvSpPr>
          <p:spPr>
            <a:xfrm>
              <a:off x="6934200" y="2399763"/>
              <a:ext cx="8382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F</a:t>
              </a:r>
              <a:endParaRPr lang="en-US" sz="1600" i="1" baseline="-25000" dirty="0">
                <a:latin typeface="Times New Roman" pitchFamily="18" charset="0"/>
                <a:cs typeface="Times New Roman" pitchFamily="18" charset="0"/>
              </a:endParaRPr>
            </a:p>
          </p:txBody>
        </p:sp>
        <p:sp>
          <p:nvSpPr>
            <p:cNvPr id="43" name="TextBox 42"/>
            <p:cNvSpPr txBox="1"/>
            <p:nvPr/>
          </p:nvSpPr>
          <p:spPr>
            <a:xfrm>
              <a:off x="1752600" y="3272630"/>
              <a:ext cx="8382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p(F</a:t>
              </a:r>
              <a:r>
                <a:rPr lang="en-US" sz="1600" i="1" baseline="-25000" dirty="0" smtClean="0">
                  <a:latin typeface="Times New Roman" pitchFamily="18" charset="0"/>
                  <a:cs typeface="Times New Roman" pitchFamily="18" charset="0"/>
                </a:rPr>
                <a:t>N,25</a:t>
              </a:r>
              <a:r>
                <a:rPr lang="en-US" sz="1600" i="1" dirty="0" smtClean="0">
                  <a:latin typeface="Times New Roman" pitchFamily="18" charset="0"/>
                  <a:cs typeface="Times New Roman" pitchFamily="18" charset="0"/>
                </a:rPr>
                <a:t>)</a:t>
              </a:r>
              <a:endParaRPr lang="en-US" sz="1600" i="1" baseline="-25000" dirty="0">
                <a:latin typeface="Times New Roman" pitchFamily="18" charset="0"/>
                <a:cs typeface="Times New Roman" pitchFamily="18" charset="0"/>
              </a:endParaRPr>
            </a:p>
          </p:txBody>
        </p:sp>
        <p:sp>
          <p:nvSpPr>
            <p:cNvPr id="44" name="TextBox 43"/>
            <p:cNvSpPr txBox="1"/>
            <p:nvPr/>
          </p:nvSpPr>
          <p:spPr>
            <a:xfrm>
              <a:off x="2590800" y="2166949"/>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N=2</a:t>
              </a:r>
              <a:endParaRPr lang="en-US" sz="1600" i="1" baseline="-25000" dirty="0">
                <a:latin typeface="Times New Roman" pitchFamily="18" charset="0"/>
                <a:cs typeface="Times New Roman" pitchFamily="18" charset="0"/>
              </a:endParaRPr>
            </a:p>
          </p:txBody>
        </p:sp>
        <p:sp>
          <p:nvSpPr>
            <p:cNvPr id="45" name="TextBox 44"/>
            <p:cNvSpPr txBox="1"/>
            <p:nvPr/>
          </p:nvSpPr>
          <p:spPr>
            <a:xfrm>
              <a:off x="3048000" y="2166949"/>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50</a:t>
              </a:r>
              <a:endParaRPr lang="en-US" sz="1600" i="1" baseline="-25000" dirty="0">
                <a:latin typeface="Times New Roman" pitchFamily="18" charset="0"/>
                <a:cs typeface="Times New Roman" pitchFamily="18" charset="0"/>
              </a:endParaRPr>
            </a:p>
          </p:txBody>
        </p:sp>
        <p:cxnSp>
          <p:nvCxnSpPr>
            <p:cNvPr id="49" name="Straight Connector 48"/>
            <p:cNvCxnSpPr/>
            <p:nvPr/>
          </p:nvCxnSpPr>
          <p:spPr>
            <a:xfrm flipV="1">
              <a:off x="2607469" y="2271719"/>
              <a:ext cx="73819" cy="1428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3046810" y="2287192"/>
              <a:ext cx="76199" cy="73819"/>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652722" y="2667000"/>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N=2</a:t>
              </a:r>
              <a:endParaRPr lang="en-US" sz="1600" i="1" baseline="-25000" dirty="0">
                <a:latin typeface="Times New Roman" pitchFamily="18" charset="0"/>
                <a:cs typeface="Times New Roman" pitchFamily="18" charset="0"/>
              </a:endParaRPr>
            </a:p>
          </p:txBody>
        </p:sp>
        <p:sp>
          <p:nvSpPr>
            <p:cNvPr id="55" name="TextBox 54"/>
            <p:cNvSpPr txBox="1"/>
            <p:nvPr/>
          </p:nvSpPr>
          <p:spPr>
            <a:xfrm>
              <a:off x="3109922" y="2667000"/>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50</a:t>
              </a:r>
              <a:endParaRPr lang="en-US" sz="1600" i="1" baseline="-25000" dirty="0">
                <a:latin typeface="Times New Roman" pitchFamily="18" charset="0"/>
                <a:cs typeface="Times New Roman" pitchFamily="18" charset="0"/>
              </a:endParaRPr>
            </a:p>
          </p:txBody>
        </p:sp>
        <p:cxnSp>
          <p:nvCxnSpPr>
            <p:cNvPr id="56" name="Straight Connector 55"/>
            <p:cNvCxnSpPr/>
            <p:nvPr/>
          </p:nvCxnSpPr>
          <p:spPr>
            <a:xfrm flipV="1">
              <a:off x="2659856" y="2788438"/>
              <a:ext cx="83354" cy="2381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107531" y="2802721"/>
              <a:ext cx="76210" cy="3334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590800" y="3219448"/>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N=2</a:t>
              </a:r>
              <a:endParaRPr lang="en-US" sz="1600" i="1" baseline="-25000" dirty="0">
                <a:latin typeface="Times New Roman" pitchFamily="18" charset="0"/>
                <a:cs typeface="Times New Roman" pitchFamily="18" charset="0"/>
              </a:endParaRPr>
            </a:p>
          </p:txBody>
        </p:sp>
        <p:sp>
          <p:nvSpPr>
            <p:cNvPr id="61" name="TextBox 60"/>
            <p:cNvSpPr txBox="1"/>
            <p:nvPr/>
          </p:nvSpPr>
          <p:spPr>
            <a:xfrm>
              <a:off x="3048000" y="3219448"/>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50</a:t>
              </a:r>
              <a:endParaRPr lang="en-US" sz="1600" i="1" baseline="-25000" dirty="0">
                <a:latin typeface="Times New Roman" pitchFamily="18" charset="0"/>
                <a:cs typeface="Times New Roman" pitchFamily="18" charset="0"/>
              </a:endParaRPr>
            </a:p>
          </p:txBody>
        </p:sp>
        <p:cxnSp>
          <p:nvCxnSpPr>
            <p:cNvPr id="62" name="Straight Connector 61"/>
            <p:cNvCxnSpPr/>
            <p:nvPr/>
          </p:nvCxnSpPr>
          <p:spPr>
            <a:xfrm flipV="1">
              <a:off x="2543175" y="3326606"/>
              <a:ext cx="133350" cy="8572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3251592" y="3346842"/>
              <a:ext cx="45244" cy="1906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590800" y="3719655"/>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N=2</a:t>
              </a:r>
              <a:endParaRPr lang="en-US" sz="1600" i="1" baseline="-25000" dirty="0">
                <a:latin typeface="Times New Roman" pitchFamily="18" charset="0"/>
                <a:cs typeface="Times New Roman" pitchFamily="18" charset="0"/>
              </a:endParaRPr>
            </a:p>
          </p:txBody>
        </p:sp>
        <p:sp>
          <p:nvSpPr>
            <p:cNvPr id="68" name="TextBox 67"/>
            <p:cNvSpPr txBox="1"/>
            <p:nvPr/>
          </p:nvSpPr>
          <p:spPr>
            <a:xfrm>
              <a:off x="3048000" y="3719655"/>
              <a:ext cx="533400" cy="201830"/>
            </a:xfrm>
            <a:prstGeom prst="rect">
              <a:avLst/>
            </a:prstGeom>
            <a:noFill/>
          </p:spPr>
          <p:txBody>
            <a:bodyPr wrap="square" rtlCol="0">
              <a:spAutoFit/>
            </a:bodyPr>
            <a:lstStyle/>
            <a:p>
              <a:r>
                <a:rPr lang="en-US" sz="1600" i="1" dirty="0" smtClean="0">
                  <a:latin typeface="Times New Roman" pitchFamily="18" charset="0"/>
                  <a:cs typeface="Times New Roman" pitchFamily="18" charset="0"/>
                </a:rPr>
                <a:t>50</a:t>
              </a:r>
              <a:endParaRPr lang="en-US" sz="1600" i="1" baseline="-25000" dirty="0">
                <a:latin typeface="Times New Roman" pitchFamily="18" charset="0"/>
                <a:cs typeface="Times New Roman" pitchFamily="18" charset="0"/>
              </a:endParaRPr>
            </a:p>
          </p:txBody>
        </p:sp>
        <p:cxnSp>
          <p:nvCxnSpPr>
            <p:cNvPr id="69" name="Straight Connector 68"/>
            <p:cNvCxnSpPr/>
            <p:nvPr/>
          </p:nvCxnSpPr>
          <p:spPr>
            <a:xfrm flipV="1">
              <a:off x="2557463" y="3826814"/>
              <a:ext cx="119062" cy="97486"/>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264684" y="3833957"/>
              <a:ext cx="33347" cy="2843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228600" y="0"/>
            <a:ext cx="8915400" cy="1446550"/>
          </a:xfrm>
          <a:prstGeom prst="rect">
            <a:avLst/>
          </a:prstGeom>
          <a:noFill/>
        </p:spPr>
        <p:txBody>
          <a:bodyPr wrap="square" rtlCol="0">
            <a:spAutoFit/>
          </a:bodyPr>
          <a:lstStyle/>
          <a:p>
            <a:r>
              <a:rPr lang="en-US" sz="4000" dirty="0" smtClean="0">
                <a:latin typeface="Times New Roman" pitchFamily="18" charset="0"/>
                <a:cs typeface="Times New Roman" pitchFamily="18" charset="0"/>
              </a:rPr>
              <a:t>F-distribution </a:t>
            </a:r>
          </a:p>
          <a:p>
            <a:r>
              <a:rPr lang="en-US" sz="2400" dirty="0" smtClean="0">
                <a:latin typeface="Times New Roman" pitchFamily="18" charset="0"/>
                <a:cs typeface="Times New Roman" pitchFamily="18" charset="0"/>
              </a:rPr>
              <a:t>The </a:t>
            </a:r>
            <a:r>
              <a:rPr lang="en-US" sz="2400" dirty="0" smtClean="0">
                <a:solidFill>
                  <a:srgbClr val="0000FF"/>
                </a:solidFill>
                <a:latin typeface="Times New Roman" pitchFamily="18" charset="0"/>
                <a:cs typeface="Times New Roman" pitchFamily="18" charset="0"/>
              </a:rPr>
              <a:t>ratio of two imperfect (undersampled) estimates of</a:t>
            </a:r>
            <a:r>
              <a:rPr lang="en-US" sz="2400" dirty="0" smtClean="0">
                <a:solidFill>
                  <a:srgbClr val="0000FF"/>
                </a:solidFill>
                <a:latin typeface="Times New Roman" pitchFamily="18" charset="0"/>
                <a:cs typeface="Times New Roman" pitchFamily="18" charset="0"/>
              </a:rPr>
              <a:t> variance </a:t>
            </a: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for N,M </a:t>
            </a:r>
            <a:r>
              <a:rPr lang="en-US" sz="2400" dirty="0" smtClean="0">
                <a:latin typeface="Times New Roman" pitchFamily="18" charset="0"/>
                <a:cs typeface="Times New Roman" pitchFamily="18" charset="0"/>
                <a:sym typeface="Wingdings"/>
              </a:rPr>
              <a:t> </a:t>
            </a:r>
            <a:r>
              <a:rPr lang="en-US" sz="2400" dirty="0"/>
              <a:t>∞ </a:t>
            </a:r>
            <a:r>
              <a:rPr lang="en-US" sz="2400" dirty="0" smtClean="0">
                <a:latin typeface="Times New Roman" pitchFamily="18" charset="0"/>
                <a:cs typeface="Times New Roman" pitchFamily="18" charset="0"/>
              </a:rPr>
              <a:t>it becomes a spike at 1 as both estimates are right</a:t>
            </a:r>
            <a:endParaRPr lang="en-US" sz="2400" dirty="0">
              <a:latin typeface="Times New Roman" pitchFamily="18" charset="0"/>
              <a:cs typeface="Times New Roman" pitchFamily="18" charset="0"/>
            </a:endParaRPr>
          </a:p>
        </p:txBody>
      </p:sp>
      <p:sp>
        <p:nvSpPr>
          <p:cNvPr id="30" name="Content Placeholder 2"/>
          <p:cNvSpPr txBox="1">
            <a:spLocks/>
          </p:cNvSpPr>
          <p:nvPr/>
        </p:nvSpPr>
        <p:spPr>
          <a:xfrm>
            <a:off x="2971800" y="5562600"/>
            <a:ext cx="5410200" cy="1066800"/>
          </a:xfrm>
          <a:prstGeom prst="rect">
            <a:avLst/>
          </a:prstGeom>
        </p:spPr>
        <p:txBody>
          <a:bodyPr vert="horz" lIns="91440" tIns="45720" rIns="91440" bIns="45720" rtlCol="0">
            <a:normAutofit fontScale="77500" lnSpcReduction="20000"/>
          </a:bodyPr>
          <a:lstStyle/>
          <a:p>
            <a:pPr marL="342900" lvl="0" indent="-342900" algn="ctr">
              <a:spcBef>
                <a:spcPct val="20000"/>
              </a:spcBef>
            </a:pPr>
            <a:r>
              <a:rPr lang="en-US" sz="3200" noProof="0" dirty="0" smtClean="0">
                <a:solidFill>
                  <a:srgbClr val="FF0000"/>
                </a:solidFill>
                <a:latin typeface="Times New Roman" pitchFamily="18" charset="0"/>
                <a:cs typeface="Times New Roman" pitchFamily="18" charset="0"/>
              </a:rPr>
              <a:t>starts to look Normal, and gets narrower </a:t>
            </a:r>
          </a:p>
          <a:p>
            <a:pPr marL="342900" lvl="0" indent="-342900" algn="ctr">
              <a:spcBef>
                <a:spcPct val="20000"/>
              </a:spcBef>
            </a:pPr>
            <a:r>
              <a:rPr lang="en-US" sz="3200" noProof="0" dirty="0" smtClean="0">
                <a:solidFill>
                  <a:srgbClr val="FF0000"/>
                </a:solidFill>
                <a:latin typeface="Times New Roman" pitchFamily="18" charset="0"/>
                <a:cs typeface="Times New Roman" pitchFamily="18" charset="0"/>
              </a:rPr>
              <a:t>around 1 </a:t>
            </a:r>
            <a:r>
              <a:rPr lang="en-US" sz="3200" dirty="0" smtClean="0">
                <a:solidFill>
                  <a:srgbClr val="FF0000"/>
                </a:solidFill>
                <a:latin typeface="Times New Roman" pitchFamily="18" charset="0"/>
                <a:ea typeface="Cambria Math" pitchFamily="18" charset="0"/>
                <a:cs typeface="Times New Roman" pitchFamily="18" charset="0"/>
              </a:rPr>
              <a:t>for large </a:t>
            </a:r>
            <a:r>
              <a:rPr lang="en-US" sz="3200" noProof="0" dirty="0" smtClean="0">
                <a:solidFill>
                  <a:srgbClr val="FF0000"/>
                </a:solidFill>
                <a:latin typeface="Cambria Math" pitchFamily="18" charset="0"/>
                <a:ea typeface="Cambria Math" pitchFamily="18" charset="0"/>
                <a:cs typeface="Times New Roman" pitchFamily="18" charset="0"/>
              </a:rPr>
              <a:t>N</a:t>
            </a:r>
            <a:r>
              <a:rPr lang="en-US" sz="3200" noProof="0" dirty="0" smtClean="0">
                <a:solidFill>
                  <a:srgbClr val="FF0000"/>
                </a:solidFill>
                <a:latin typeface="Times New Roman" pitchFamily="18" charset="0"/>
                <a:cs typeface="Times New Roman" pitchFamily="18" charset="0"/>
              </a:rPr>
              <a:t> and </a:t>
            </a:r>
            <a:r>
              <a:rPr lang="en-US" sz="3200" noProof="0" dirty="0" smtClean="0">
                <a:solidFill>
                  <a:srgbClr val="FF0000"/>
                </a:solidFill>
                <a:latin typeface="Cambria Math" pitchFamily="18" charset="0"/>
                <a:ea typeface="Cambria Math" pitchFamily="18" charset="0"/>
                <a:cs typeface="Times New Roman" pitchFamily="18" charset="0"/>
              </a:rPr>
              <a:t>M</a:t>
            </a:r>
            <a:endParaRPr kumimoji="0" lang="en-US" sz="3200" b="0" u="none" strike="noStrike" kern="1200" cap="none" spc="0" normalizeH="0" baseline="0" noProof="0" dirty="0">
              <a:ln>
                <a:noFill/>
              </a:ln>
              <a:solidFill>
                <a:srgbClr val="FF0000"/>
              </a:solidFill>
              <a:effectLst/>
              <a:uLnTx/>
              <a:uFillTx/>
              <a:latin typeface="Cambria Math" pitchFamily="18" charset="0"/>
              <a:ea typeface="Cambria Math" pitchFamily="18" charset="0"/>
              <a:cs typeface="Times New Roman" pitchFamily="18" charset="0"/>
            </a:endParaRPr>
          </a:p>
        </p:txBody>
      </p:sp>
      <p:sp>
        <p:nvSpPr>
          <p:cNvPr id="31" name="Freeform 30"/>
          <p:cNvSpPr/>
          <p:nvPr/>
        </p:nvSpPr>
        <p:spPr>
          <a:xfrm rot="8604496" flipH="1" flipV="1">
            <a:off x="2974328" y="4802668"/>
            <a:ext cx="153019" cy="1062664"/>
          </a:xfrm>
          <a:custGeom>
            <a:avLst/>
            <a:gdLst>
              <a:gd name="connsiteX0" fmla="*/ 29029 w 1335314"/>
              <a:gd name="connsiteY0" fmla="*/ 0 h 478972"/>
              <a:gd name="connsiteX1" fmla="*/ 217714 w 1335314"/>
              <a:gd name="connsiteY1" fmla="*/ 348343 h 478972"/>
              <a:gd name="connsiteX2" fmla="*/ 1335314 w 1335314"/>
              <a:gd name="connsiteY2" fmla="*/ 478972 h 478972"/>
            </a:gdLst>
            <a:ahLst/>
            <a:cxnLst>
              <a:cxn ang="0">
                <a:pos x="connsiteX0" y="connsiteY0"/>
              </a:cxn>
              <a:cxn ang="0">
                <a:pos x="connsiteX1" y="connsiteY1"/>
              </a:cxn>
              <a:cxn ang="0">
                <a:pos x="connsiteX2" y="connsiteY2"/>
              </a:cxn>
            </a:cxnLst>
            <a:rect l="l" t="t" r="r" b="b"/>
            <a:pathLst>
              <a:path w="1335314" h="478972">
                <a:moveTo>
                  <a:pt x="29029" y="0"/>
                </a:moveTo>
                <a:cubicBezTo>
                  <a:pt x="14514" y="134257"/>
                  <a:pt x="0" y="268514"/>
                  <a:pt x="217714" y="348343"/>
                </a:cubicBezTo>
                <a:cubicBezTo>
                  <a:pt x="435428" y="428172"/>
                  <a:pt x="885371" y="453572"/>
                  <a:pt x="1335314" y="478972"/>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Content Placeholder 2"/>
          <p:cNvSpPr txBox="1">
            <a:spLocks/>
          </p:cNvSpPr>
          <p:nvPr/>
        </p:nvSpPr>
        <p:spPr>
          <a:xfrm>
            <a:off x="2514600" y="1600200"/>
            <a:ext cx="4343400" cy="1066800"/>
          </a:xfrm>
          <a:prstGeom prst="rect">
            <a:avLst/>
          </a:prstGeom>
        </p:spPr>
        <p:txBody>
          <a:bodyPr vert="horz" lIns="91440" tIns="45720" rIns="91440" bIns="45720" rtlCol="0">
            <a:normAutofit/>
          </a:bodyPr>
          <a:lstStyle/>
          <a:p>
            <a:pPr marL="342900" lvl="0" indent="-342900" algn="ctr">
              <a:spcBef>
                <a:spcPct val="20000"/>
              </a:spcBef>
            </a:pPr>
            <a:r>
              <a:rPr lang="en-US" sz="3200" noProof="0" dirty="0" smtClean="0">
                <a:solidFill>
                  <a:srgbClr val="FF0000"/>
                </a:solidFill>
                <a:latin typeface="Times New Roman" pitchFamily="18" charset="0"/>
                <a:cs typeface="Times New Roman" pitchFamily="18" charset="0"/>
              </a:rPr>
              <a:t>skewed at low N and M</a:t>
            </a:r>
            <a:endParaRPr kumimoji="0" lang="en-US" sz="3200" b="0" i="1" u="none" strike="noStrike" kern="1200" cap="none" spc="0" normalizeH="0" baseline="0" noProof="0" dirty="0">
              <a:ln>
                <a:noFill/>
              </a:ln>
              <a:solidFill>
                <a:srgbClr val="FF0000"/>
              </a:solidFill>
              <a:effectLst/>
              <a:uLnTx/>
              <a:uFillTx/>
              <a:latin typeface="Cambria Math" pitchFamily="18" charset="0"/>
              <a:ea typeface="Cambria Math" pitchFamily="18" charset="0"/>
              <a:cs typeface="Times New Roman" pitchFamily="18" charset="0"/>
            </a:endParaRPr>
          </a:p>
        </p:txBody>
      </p:sp>
      <p:sp>
        <p:nvSpPr>
          <p:cNvPr id="33" name="Freeform 32"/>
          <p:cNvSpPr/>
          <p:nvPr/>
        </p:nvSpPr>
        <p:spPr>
          <a:xfrm rot="3134611" flipV="1">
            <a:off x="2014763" y="1587751"/>
            <a:ext cx="386692" cy="852800"/>
          </a:xfrm>
          <a:custGeom>
            <a:avLst/>
            <a:gdLst>
              <a:gd name="connsiteX0" fmla="*/ 29029 w 1335314"/>
              <a:gd name="connsiteY0" fmla="*/ 0 h 478972"/>
              <a:gd name="connsiteX1" fmla="*/ 217714 w 1335314"/>
              <a:gd name="connsiteY1" fmla="*/ 348343 h 478972"/>
              <a:gd name="connsiteX2" fmla="*/ 1335314 w 1335314"/>
              <a:gd name="connsiteY2" fmla="*/ 478972 h 478972"/>
            </a:gdLst>
            <a:ahLst/>
            <a:cxnLst>
              <a:cxn ang="0">
                <a:pos x="connsiteX0" y="connsiteY0"/>
              </a:cxn>
              <a:cxn ang="0">
                <a:pos x="connsiteX1" y="connsiteY1"/>
              </a:cxn>
              <a:cxn ang="0">
                <a:pos x="connsiteX2" y="connsiteY2"/>
              </a:cxn>
            </a:cxnLst>
            <a:rect l="l" t="t" r="r" b="b"/>
            <a:pathLst>
              <a:path w="1335314" h="478972">
                <a:moveTo>
                  <a:pt x="29029" y="0"/>
                </a:moveTo>
                <a:cubicBezTo>
                  <a:pt x="14514" y="134257"/>
                  <a:pt x="0" y="268514"/>
                  <a:pt x="217714" y="348343"/>
                </a:cubicBezTo>
                <a:cubicBezTo>
                  <a:pt x="435428" y="428172"/>
                  <a:pt x="885371" y="453572"/>
                  <a:pt x="1335314" y="478972"/>
                </a:cubicBezTo>
              </a:path>
            </a:pathLst>
          </a:cu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34200" y="5019228"/>
            <a:ext cx="2209799" cy="1838772"/>
          </a:xfrm>
          <a:prstGeom prst="rect">
            <a:avLst/>
          </a:prstGeom>
        </p:spPr>
      </p:pic>
      <p:sp>
        <p:nvSpPr>
          <p:cNvPr id="2" name="Title 1"/>
          <p:cNvSpPr>
            <a:spLocks noGrp="1"/>
          </p:cNvSpPr>
          <p:nvPr>
            <p:ph type="title"/>
          </p:nvPr>
        </p:nvSpPr>
        <p:spPr>
          <a:xfrm>
            <a:off x="457200" y="0"/>
            <a:ext cx="8229600" cy="914400"/>
          </a:xfrm>
        </p:spPr>
        <p:txBody>
          <a:bodyPr>
            <a:normAutofit/>
          </a:bodyPr>
          <a:lstStyle/>
          <a:p>
            <a:r>
              <a:rPr lang="en-US"/>
              <a:t>When would we use an F-Score?</a:t>
            </a:r>
          </a:p>
        </p:txBody>
      </p:sp>
      <p:sp>
        <p:nvSpPr>
          <p:cNvPr id="3" name="Content Placeholder 2"/>
          <p:cNvSpPr>
            <a:spLocks noGrp="1"/>
          </p:cNvSpPr>
          <p:nvPr>
            <p:ph idx="1"/>
          </p:nvPr>
        </p:nvSpPr>
        <p:spPr>
          <a:xfrm>
            <a:off x="457200" y="914400"/>
            <a:ext cx="8229600" cy="5211763"/>
          </a:xfrm>
        </p:spPr>
        <p:txBody>
          <a:bodyPr/>
          <a:lstStyle/>
          <a:p>
            <a:r>
              <a:rPr lang="en-US" u="sng" dirty="0" smtClean="0"/>
              <a:t>Hypothesis</a:t>
            </a:r>
            <a:r>
              <a:rPr lang="en-US" dirty="0" smtClean="0"/>
              <a:t>: our </a:t>
            </a:r>
            <a:r>
              <a:rPr lang="en-US" dirty="0"/>
              <a:t>two</a:t>
            </a:r>
            <a:r>
              <a:rPr lang="en-US" dirty="0" smtClean="0"/>
              <a:t> variances are truly different, reflecting </a:t>
            </a:r>
            <a:r>
              <a:rPr lang="en-US" i="1" dirty="0">
                <a:solidFill>
                  <a:srgbClr val="0000FF"/>
                </a:solidFill>
              </a:rPr>
              <a:t>two different populations</a:t>
            </a:r>
            <a:r>
              <a:rPr lang="en-US" i="1" dirty="0" smtClean="0">
                <a:solidFill>
                  <a:srgbClr val="0000FF"/>
                </a:solidFill>
              </a:rPr>
              <a:t> (or processes)</a:t>
            </a:r>
            <a:r>
              <a:rPr lang="en-US" dirty="0" smtClean="0"/>
              <a:t>. </a:t>
            </a:r>
            <a:endParaRPr lang="en-US" dirty="0"/>
          </a:p>
          <a:p>
            <a:r>
              <a:rPr lang="en-US" u="sng" dirty="0"/>
              <a:t>Null hypothesis</a:t>
            </a:r>
            <a:r>
              <a:rPr lang="en-US" dirty="0"/>
              <a:t>:</a:t>
            </a:r>
            <a:r>
              <a:rPr lang="en-US" dirty="0" smtClean="0"/>
              <a:t> the </a:t>
            </a:r>
            <a:r>
              <a:rPr lang="en-US" dirty="0"/>
              <a:t>two are simply</a:t>
            </a:r>
            <a:r>
              <a:rPr lang="en-US" dirty="0" smtClean="0"/>
              <a:t> </a:t>
            </a:r>
            <a:r>
              <a:rPr lang="en-US" i="1" dirty="0" smtClean="0">
                <a:solidFill>
                  <a:srgbClr val="FF0000"/>
                </a:solidFill>
              </a:rPr>
              <a:t>different s</a:t>
            </a:r>
            <a:r>
              <a:rPr lang="en-US" i="1" dirty="0" smtClean="0">
                <a:solidFill>
                  <a:srgbClr val="FF0000"/>
                </a:solidFill>
              </a:rPr>
              <a:t>amples drawn </a:t>
            </a:r>
            <a:r>
              <a:rPr lang="en-US" i="1" dirty="0">
                <a:solidFill>
                  <a:srgbClr val="FF0000"/>
                </a:solidFill>
              </a:rPr>
              <a:t>from the same process</a:t>
            </a:r>
            <a:r>
              <a:rPr lang="en-US" dirty="0"/>
              <a:t>.</a:t>
            </a:r>
          </a:p>
          <a:p>
            <a:r>
              <a:rPr lang="en-US" b="1" dirty="0"/>
              <a:t>The</a:t>
            </a:r>
            <a:r>
              <a:rPr lang="en-US" b="1" dirty="0" smtClean="0"/>
              <a:t> F Score </a:t>
            </a:r>
            <a:r>
              <a:rPr lang="en-US" dirty="0"/>
              <a:t>is the ratio of the two sample variances. The </a:t>
            </a:r>
            <a:r>
              <a:rPr lang="en-US" dirty="0" err="1"/>
              <a:t>p</a:t>
            </a:r>
            <a:r>
              <a:rPr lang="en-US" dirty="0"/>
              <a:t>-value is the confidence you have that this</a:t>
            </a:r>
            <a:r>
              <a:rPr lang="en-US" dirty="0" smtClean="0"/>
              <a:t> F Score </a:t>
            </a:r>
            <a:r>
              <a:rPr lang="en-US" dirty="0"/>
              <a:t>is </a:t>
            </a:r>
            <a:r>
              <a:rPr lang="en-US" i="1" dirty="0"/>
              <a:t>different from 1</a:t>
            </a:r>
            <a:r>
              <a:rPr lang="en-US" dirty="0"/>
              <a:t>.</a:t>
            </a:r>
          </a:p>
          <a:p>
            <a:pPr lvl="1"/>
            <a:r>
              <a:rPr lang="en-US" dirty="0"/>
              <a:t>e.g. Spectral peaks above Red </a:t>
            </a:r>
            <a:r>
              <a:rPr lang="en-US" dirty="0" smtClean="0"/>
              <a:t>Noise</a:t>
            </a:r>
            <a:endParaRPr lang="en-US" dirty="0"/>
          </a:p>
        </p:txBody>
      </p:sp>
      <p:sp>
        <p:nvSpPr>
          <p:cNvPr id="5" name="TextBox 4"/>
          <p:cNvSpPr txBox="1"/>
          <p:nvPr/>
        </p:nvSpPr>
        <p:spPr>
          <a:xfrm>
            <a:off x="1447800" y="5943600"/>
            <a:ext cx="4229418" cy="369332"/>
          </a:xfrm>
          <a:prstGeom prst="rect">
            <a:avLst/>
          </a:prstGeom>
          <a:noFill/>
        </p:spPr>
        <p:txBody>
          <a:bodyPr wrap="none" rtlCol="0">
            <a:spAutoFit/>
          </a:bodyPr>
          <a:lstStyle/>
          <a:p>
            <a:r>
              <a:rPr lang="en-US"/>
              <a:t>http://en.wikipedia.org/wiki/F_distribution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lstStyle/>
          <a:p>
            <a:r>
              <a:rPr lang="en-US" dirty="0" smtClean="0">
                <a:latin typeface="Times New Roman" pitchFamily="18" charset="0"/>
                <a:cs typeface="Times New Roman" pitchFamily="18" charset="0"/>
              </a:rPr>
              <a:t>Part 4</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3124200"/>
            <a:ext cx="9144000" cy="914400"/>
          </a:xfrm>
        </p:spPr>
        <p:txBody>
          <a:bodyPr>
            <a:normAutofit/>
          </a:bodyPr>
          <a:lstStyle/>
          <a:p>
            <a:pPr algn="ctr">
              <a:buNone/>
            </a:pPr>
            <a:r>
              <a:rPr lang="en-US" sz="4400" dirty="0" smtClean="0">
                <a:latin typeface="Times New Roman" pitchFamily="18" charset="0"/>
                <a:cs typeface="Times New Roman" pitchFamily="18" charset="0"/>
              </a:rPr>
              <a:t>Hypothesis Testing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5943600"/>
          </a:xfrm>
        </p:spPr>
        <p:txBody>
          <a:bodyPr>
            <a:normAutofit/>
          </a:bodyPr>
          <a:lstStyle/>
          <a:p>
            <a:r>
              <a:rPr lang="en-US" dirty="0" smtClean="0">
                <a:latin typeface="Times New Roman" pitchFamily="18" charset="0"/>
                <a:cs typeface="Times New Roman" pitchFamily="18" charset="0"/>
              </a:rPr>
              <a:t>Step 1. State a </a:t>
            </a:r>
            <a:r>
              <a:rPr lang="en-US" i="1" dirty="0" smtClean="0">
                <a:latin typeface="Times New Roman" pitchFamily="18" charset="0"/>
                <a:cs typeface="Times New Roman" pitchFamily="18" charset="0"/>
              </a:rPr>
              <a:t>Null Hypothesis</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some version of</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the result is due to random or meaningless data variations</a:t>
            </a:r>
            <a:br>
              <a:rPr lang="en-US" i="1"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(too few samples to see the truth) </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5638800"/>
          </a:xfrm>
        </p:spPr>
        <p:txBody>
          <a:bodyPr>
            <a:normAutofit/>
          </a:bodyPr>
          <a:lstStyle/>
          <a:p>
            <a:r>
              <a:rPr lang="en-US" dirty="0" smtClean="0">
                <a:latin typeface="Times New Roman" pitchFamily="18" charset="0"/>
                <a:cs typeface="Times New Roman" pitchFamily="18" charset="0"/>
              </a:rPr>
              <a:t>Step 1. State a </a:t>
            </a:r>
            <a:r>
              <a:rPr lang="en-US" i="1" dirty="0" smtClean="0">
                <a:latin typeface="Times New Roman" pitchFamily="18" charset="0"/>
                <a:cs typeface="Times New Roman" pitchFamily="18" charset="0"/>
              </a:rPr>
              <a:t>Null Hypothesis</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some variation of</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the result is due to random variation</a:t>
            </a:r>
            <a:endParaRPr lang="en-US" i="1" dirty="0">
              <a:latin typeface="Times New Roman" pitchFamily="18" charset="0"/>
              <a:cs typeface="Times New Roman" pitchFamily="18" charset="0"/>
            </a:endParaRPr>
          </a:p>
        </p:txBody>
      </p:sp>
      <p:sp>
        <p:nvSpPr>
          <p:cNvPr id="3" name="Content Placeholder 2"/>
          <p:cNvSpPr txBox="1">
            <a:spLocks/>
          </p:cNvSpPr>
          <p:nvPr/>
        </p:nvSpPr>
        <p:spPr>
          <a:xfrm>
            <a:off x="838200" y="5257800"/>
            <a:ext cx="7467600" cy="1295400"/>
          </a:xfrm>
          <a:prstGeom prst="rect">
            <a:avLst/>
          </a:prstGeom>
        </p:spPr>
        <p:txBody>
          <a:bodyPr vert="horz" lIns="91440" tIns="45720" rIns="91440" bIns="45720" rtlCol="0">
            <a:normAutofit fontScale="92500" lnSpcReduction="20000"/>
          </a:bodyPr>
          <a:lstStyle/>
          <a:p>
            <a:pPr marL="342900" lvl="0" indent="-342900" algn="ctr">
              <a:spcBef>
                <a:spcPct val="20000"/>
              </a:spcBef>
            </a:pPr>
            <a:r>
              <a:rPr lang="en-US" sz="3200" dirty="0" smtClean="0">
                <a:solidFill>
                  <a:srgbClr val="FF0000"/>
                </a:solidFill>
                <a:latin typeface="Times New Roman" pitchFamily="18" charset="0"/>
                <a:cs typeface="Times New Roman" pitchFamily="18" charset="0"/>
              </a:rPr>
              <a:t>e.g.</a:t>
            </a:r>
          </a:p>
          <a:p>
            <a:pPr marL="342900" lvl="0" indent="-342900" algn="ctr">
              <a:spcBef>
                <a:spcPct val="20000"/>
              </a:spcBef>
            </a:pPr>
            <a:r>
              <a:rPr kumimoji="0" lang="en-US" sz="3200" b="0" i="1" u="none" strike="noStrike" kern="1200" cap="none" spc="0" normalizeH="0" baseline="0" noProof="0" dirty="0" smtClean="0">
                <a:ln>
                  <a:noFill/>
                </a:ln>
                <a:solidFill>
                  <a:srgbClr val="FF0000"/>
                </a:solidFill>
                <a:effectLst/>
                <a:uLnTx/>
                <a:uFillTx/>
                <a:latin typeface="Times New Roman" pitchFamily="18" charset="0"/>
                <a:ea typeface="Cambria Math" pitchFamily="18" charset="0"/>
                <a:cs typeface="Times New Roman" pitchFamily="18" charset="0"/>
              </a:rPr>
              <a:t>the</a:t>
            </a:r>
            <a:r>
              <a:rPr kumimoji="0" lang="en-US" sz="3200" b="0" i="1" u="none" strike="noStrike" kern="1200" cap="none" spc="0" normalizeH="0" noProof="0" dirty="0" smtClean="0">
                <a:ln>
                  <a:noFill/>
                </a:ln>
                <a:solidFill>
                  <a:srgbClr val="FF0000"/>
                </a:solidFill>
                <a:effectLst/>
                <a:uLnTx/>
                <a:uFillTx/>
                <a:latin typeface="Times New Roman" pitchFamily="18" charset="0"/>
                <a:ea typeface="Cambria Math" pitchFamily="18" charset="0"/>
                <a:cs typeface="Times New Roman" pitchFamily="18" charset="0"/>
              </a:rPr>
              <a:t> means of the Sample A and Sample B are different only because of random variation</a:t>
            </a:r>
            <a:endParaRPr kumimoji="0" lang="en-US" sz="3200" b="0" i="1" u="none" strike="noStrike" kern="1200" cap="none" spc="0" normalizeH="0" baseline="0" noProof="0" dirty="0">
              <a:ln>
                <a:noFill/>
              </a:ln>
              <a:solidFill>
                <a:srgbClr val="FF0000"/>
              </a:solidFill>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5638800"/>
          </a:xfrm>
        </p:spPr>
        <p:txBody>
          <a:bodyPr>
            <a:normAutofit/>
          </a:bodyPr>
          <a:lstStyle/>
          <a:p>
            <a:r>
              <a:rPr lang="en-US" dirty="0" smtClean="0">
                <a:latin typeface="Times New Roman" pitchFamily="18" charset="0"/>
                <a:cs typeface="Times New Roman" pitchFamily="18" charset="0"/>
              </a:rPr>
              <a:t>Step 2. Define a </a:t>
            </a:r>
            <a:r>
              <a:rPr lang="en-US" dirty="0" smtClean="0">
                <a:solidFill>
                  <a:srgbClr val="FF0000"/>
                </a:solidFill>
                <a:latin typeface="Times New Roman" pitchFamily="18" charset="0"/>
                <a:cs typeface="Times New Roman" pitchFamily="18" charset="0"/>
              </a:rPr>
              <a:t>standardized quantity </a:t>
            </a:r>
            <a:r>
              <a:rPr lang="en-US" dirty="0" smtClean="0">
                <a:latin typeface="Times New Roman" pitchFamily="18" charset="0"/>
                <a:cs typeface="Times New Roman" pitchFamily="18" charset="0"/>
              </a:rPr>
              <a:t>that is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unlikely to be large</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when the Null Hypothesis is true</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5638800"/>
          </a:xfrm>
        </p:spPr>
        <p:txBody>
          <a:bodyPr>
            <a:normAutofit/>
          </a:bodyPr>
          <a:lstStyle/>
          <a:p>
            <a:r>
              <a:rPr lang="en-US" dirty="0" smtClean="0">
                <a:latin typeface="Times New Roman" pitchFamily="18" charset="0"/>
                <a:cs typeface="Times New Roman" pitchFamily="18" charset="0"/>
              </a:rPr>
              <a:t>Step 2. Define a </a:t>
            </a:r>
            <a:r>
              <a:rPr lang="en-US" dirty="0" smtClean="0">
                <a:solidFill>
                  <a:srgbClr val="FF0000"/>
                </a:solidFill>
                <a:latin typeface="Times New Roman" pitchFamily="18" charset="0"/>
                <a:cs typeface="Times New Roman" pitchFamily="18" charset="0"/>
              </a:rPr>
              <a:t>standardized quantity </a:t>
            </a:r>
            <a:r>
              <a:rPr lang="en-US" dirty="0" smtClean="0">
                <a:latin typeface="Times New Roman" pitchFamily="18" charset="0"/>
                <a:cs typeface="Times New Roman" pitchFamily="18" charset="0"/>
              </a:rPr>
              <a:t>that is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unlikely to be large</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when the Null Hypothesis is true</a:t>
            </a:r>
            <a:endParaRPr lang="en-US" i="1" dirty="0">
              <a:latin typeface="Times New Roman" pitchFamily="18" charset="0"/>
              <a:cs typeface="Times New Roman" pitchFamily="18" charset="0"/>
            </a:endParaRPr>
          </a:p>
        </p:txBody>
      </p:sp>
      <p:sp>
        <p:nvSpPr>
          <p:cNvPr id="3" name="Freeform 2"/>
          <p:cNvSpPr/>
          <p:nvPr/>
        </p:nvSpPr>
        <p:spPr>
          <a:xfrm>
            <a:off x="6781800" y="1905000"/>
            <a:ext cx="1055915" cy="1291771"/>
          </a:xfrm>
          <a:custGeom>
            <a:avLst/>
            <a:gdLst>
              <a:gd name="connsiteX0" fmla="*/ 0 w 2046515"/>
              <a:gd name="connsiteY0" fmla="*/ 0 h 986971"/>
              <a:gd name="connsiteX1" fmla="*/ 667658 w 2046515"/>
              <a:gd name="connsiteY1" fmla="*/ 261257 h 986971"/>
              <a:gd name="connsiteX2" fmla="*/ 290286 w 2046515"/>
              <a:gd name="connsiteY2" fmla="*/ 449942 h 986971"/>
              <a:gd name="connsiteX3" fmla="*/ 2046515 w 2046515"/>
              <a:gd name="connsiteY3" fmla="*/ 986971 h 986971"/>
            </a:gdLst>
            <a:ahLst/>
            <a:cxnLst>
              <a:cxn ang="0">
                <a:pos x="connsiteX0" y="connsiteY0"/>
              </a:cxn>
              <a:cxn ang="0">
                <a:pos x="connsiteX1" y="connsiteY1"/>
              </a:cxn>
              <a:cxn ang="0">
                <a:pos x="connsiteX2" y="connsiteY2"/>
              </a:cxn>
              <a:cxn ang="0">
                <a:pos x="connsiteX3" y="connsiteY3"/>
              </a:cxn>
            </a:cxnLst>
            <a:rect l="l" t="t" r="r" b="b"/>
            <a:pathLst>
              <a:path w="2046515" h="986971">
                <a:moveTo>
                  <a:pt x="0" y="0"/>
                </a:moveTo>
                <a:cubicBezTo>
                  <a:pt x="309638" y="93133"/>
                  <a:pt x="619277" y="186267"/>
                  <a:pt x="667658" y="261257"/>
                </a:cubicBezTo>
                <a:cubicBezTo>
                  <a:pt x="716039" y="336247"/>
                  <a:pt x="60477" y="328990"/>
                  <a:pt x="290286" y="449942"/>
                </a:cubicBezTo>
                <a:cubicBezTo>
                  <a:pt x="520095" y="570894"/>
                  <a:pt x="1283305" y="778932"/>
                  <a:pt x="2046515" y="986971"/>
                </a:cubicBezTo>
              </a:path>
            </a:pathLst>
          </a:cu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2"/>
          <p:cNvSpPr txBox="1">
            <a:spLocks/>
          </p:cNvSpPr>
          <p:nvPr/>
        </p:nvSpPr>
        <p:spPr>
          <a:xfrm>
            <a:off x="6781800" y="3200400"/>
            <a:ext cx="1981200" cy="1066800"/>
          </a:xfrm>
          <a:prstGeom prst="rect">
            <a:avLst/>
          </a:prstGeom>
        </p:spPr>
        <p:txBody>
          <a:bodyPr vert="horz" lIns="91440" tIns="45720" rIns="91440" bIns="45720" rtlCol="0">
            <a:normAutofit fontScale="77500" lnSpcReduction="20000"/>
          </a:bodyPr>
          <a:lstStyle/>
          <a:p>
            <a:pPr marL="342900" lvl="0" indent="-342900" algn="ctr">
              <a:spcBef>
                <a:spcPct val="20000"/>
              </a:spcBef>
            </a:pPr>
            <a:r>
              <a:rPr lang="en-US" sz="3200" dirty="0" smtClean="0">
                <a:solidFill>
                  <a:srgbClr val="FF0000"/>
                </a:solidFill>
                <a:latin typeface="Times New Roman" pitchFamily="18" charset="0"/>
                <a:cs typeface="Times New Roman" pitchFamily="18" charset="0"/>
              </a:rPr>
              <a:t>called a “statistic”</a:t>
            </a:r>
            <a:r>
              <a:rPr lang="en-US" sz="3200" i="1" dirty="0">
                <a:solidFill>
                  <a:srgbClr val="FF0000"/>
                </a:solidFill>
                <a:latin typeface="Cambria Math" pitchFamily="18" charset="0"/>
                <a:ea typeface="Cambria Math" pitchFamily="18" charset="0"/>
                <a:cs typeface="Times New Roman" pitchFamily="18" charset="0"/>
              </a:rPr>
              <a:t> or Score</a:t>
            </a:r>
            <a:endParaRPr lang="en-US" sz="3200"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txBox="1">
            <a:spLocks/>
          </p:cNvSpPr>
          <p:nvPr/>
        </p:nvSpPr>
        <p:spPr>
          <a:xfrm>
            <a:off x="228600" y="304800"/>
            <a:ext cx="8686800" cy="6553200"/>
          </a:xfrm>
          <a:prstGeom prst="rect">
            <a:avLst/>
          </a:prstGeom>
        </p:spPr>
        <p:txBody>
          <a:bodyPr vert="horz" lIns="91440" tIns="45720" rIns="91440" bIns="45720" rtlCol="0">
            <a:normAutofit fontScale="85000" lnSpcReduction="20000"/>
          </a:bodyPr>
          <a:lstStyle/>
          <a:p>
            <a:pPr marL="342900" lvl="0" indent="-342900" algn="ctr">
              <a:spcBef>
                <a:spcPct val="20000"/>
              </a:spcBef>
            </a:pPr>
            <a:r>
              <a:rPr lang="en-US" sz="3200" dirty="0" smtClean="0">
                <a:solidFill>
                  <a:srgbClr val="FF0000"/>
                </a:solidFill>
                <a:latin typeface="Times New Roman" pitchFamily="18" charset="0"/>
                <a:cs typeface="Times New Roman" pitchFamily="18" charset="0"/>
              </a:rPr>
              <a:t>A Null Hypothesis example: </a:t>
            </a:r>
          </a:p>
          <a:p>
            <a:pPr marL="342900" lvl="0" indent="-342900" algn="ctr">
              <a:spcBef>
                <a:spcPct val="20000"/>
              </a:spcBef>
            </a:pPr>
            <a:endParaRPr kumimoji="0" lang="en-US" sz="3200" b="0" i="1" u="none" strike="noStrike" kern="1200" cap="none" spc="0" normalizeH="0" baseline="0" noProof="0" dirty="0" smtClean="0">
              <a:ln>
                <a:noFill/>
              </a:ln>
              <a:solidFill>
                <a:srgbClr val="FF0000"/>
              </a:solidFill>
              <a:effectLst/>
              <a:uLnTx/>
              <a:uFillTx/>
              <a:latin typeface="Times New Roman" pitchFamily="18" charset="0"/>
              <a:ea typeface="Cambria Math" pitchFamily="18" charset="0"/>
              <a:cs typeface="Times New Roman" pitchFamily="18" charset="0"/>
            </a:endParaRPr>
          </a:p>
          <a:p>
            <a:pPr marL="514350" lvl="0" indent="-514350" algn="ctr">
              <a:spcBef>
                <a:spcPct val="20000"/>
              </a:spcBef>
              <a:buAutoNum type="arabicPeriod"/>
            </a:pPr>
            <a:r>
              <a:rPr lang="en-US" sz="3200" dirty="0" smtClean="0">
                <a:latin typeface="Times New Roman" pitchFamily="18" charset="0"/>
                <a:ea typeface="Cambria Math" pitchFamily="18" charset="0"/>
                <a:cs typeface="Times New Roman" pitchFamily="18" charset="0"/>
              </a:rPr>
              <a:t>You sample a quantity q in two different places.</a:t>
            </a:r>
            <a:r>
              <a:rPr lang="en-US" sz="3200" dirty="0" smtClean="0">
                <a:latin typeface="Times New Roman" pitchFamily="18" charset="0"/>
                <a:ea typeface="Cambria Math" pitchFamily="18" charset="0"/>
                <a:cs typeface="Times New Roman" pitchFamily="18" charset="0"/>
              </a:rPr>
              <a:t> </a:t>
            </a:r>
          </a:p>
          <a:p>
            <a:pPr marL="514350" lvl="0" indent="-514350" algn="ctr">
              <a:spcBef>
                <a:spcPct val="20000"/>
              </a:spcBef>
              <a:buAutoNum type="arabicPeriod"/>
            </a:pPr>
            <a:endParaRPr kumimoji="0" lang="en-US" sz="3200" b="0" u="none" strike="noStrike" kern="1200" cap="none" spc="0" normalizeH="0" baseline="0" noProof="0" dirty="0" smtClean="0">
              <a:ln>
                <a:noFill/>
              </a:ln>
              <a:effectLst/>
              <a:uLnTx/>
              <a:uFillTx/>
              <a:latin typeface="Times New Roman" pitchFamily="18" charset="0"/>
              <a:ea typeface="Cambria Math" pitchFamily="18" charset="0"/>
              <a:cs typeface="Times New Roman" pitchFamily="18" charset="0"/>
            </a:endParaRPr>
          </a:p>
          <a:p>
            <a:pPr marL="342900" lvl="0" indent="-342900" algn="ctr">
              <a:spcBef>
                <a:spcPct val="20000"/>
              </a:spcBef>
            </a:pPr>
            <a:r>
              <a:rPr lang="en-US" sz="3200" dirty="0" smtClean="0">
                <a:latin typeface="Times New Roman" pitchFamily="18" charset="0"/>
                <a:ea typeface="Cambria Math" pitchFamily="18" charset="0"/>
                <a:cs typeface="Times New Roman" pitchFamily="18" charset="0"/>
              </a:rPr>
              <a:t>2. You hypothesize (admit it, you </a:t>
            </a:r>
            <a:r>
              <a:rPr lang="en-US" sz="3200" i="1" dirty="0" smtClean="0">
                <a:latin typeface="Times New Roman" pitchFamily="18" charset="0"/>
                <a:ea typeface="Cambria Math" pitchFamily="18" charset="0"/>
                <a:cs typeface="Times New Roman" pitchFamily="18" charset="0"/>
              </a:rPr>
              <a:t>hope</a:t>
            </a:r>
            <a:r>
              <a:rPr lang="en-US" sz="3200" dirty="0" smtClean="0">
                <a:latin typeface="Times New Roman" pitchFamily="18" charset="0"/>
                <a:ea typeface="Cambria Math" pitchFamily="18" charset="0"/>
                <a:cs typeface="Times New Roman" pitchFamily="18" charset="0"/>
              </a:rPr>
              <a:t>) that these samples indicate a Difference</a:t>
            </a:r>
            <a:r>
              <a:rPr lang="en-US" sz="3200" dirty="0" smtClean="0">
                <a:latin typeface="Times New Roman" pitchFamily="18" charset="0"/>
                <a:ea typeface="Cambria Math" pitchFamily="18" charset="0"/>
                <a:cs typeface="Times New Roman" pitchFamily="18" charset="0"/>
              </a:rPr>
              <a:t> that </a:t>
            </a:r>
            <a:r>
              <a:rPr lang="en-US" sz="3200" dirty="0" smtClean="0">
                <a:latin typeface="Times New Roman" pitchFamily="18" charset="0"/>
                <a:ea typeface="Cambria Math" pitchFamily="18" charset="0"/>
                <a:cs typeface="Times New Roman" pitchFamily="18" charset="0"/>
              </a:rPr>
              <a:t>your science fame will come from. </a:t>
            </a:r>
          </a:p>
          <a:p>
            <a:pPr marL="342900" lvl="0" indent="-342900" algn="ctr">
              <a:spcBef>
                <a:spcPct val="20000"/>
              </a:spcBef>
            </a:pPr>
            <a:endParaRPr kumimoji="0" lang="en-US" sz="3200" b="0" u="none" strike="noStrike" kern="1200" cap="none" spc="0" normalizeH="0" baseline="0" noProof="0" dirty="0" smtClean="0">
              <a:ln>
                <a:noFill/>
              </a:ln>
              <a:effectLst/>
              <a:uLnTx/>
              <a:uFillTx/>
              <a:latin typeface="Times New Roman" pitchFamily="18" charset="0"/>
              <a:ea typeface="Cambria Math" pitchFamily="18" charset="0"/>
              <a:cs typeface="Times New Roman" pitchFamily="18" charset="0"/>
            </a:endParaRPr>
          </a:p>
          <a:p>
            <a:pPr marL="342900" lvl="0" indent="-342900" algn="ctr">
              <a:spcBef>
                <a:spcPct val="20000"/>
              </a:spcBef>
            </a:pPr>
            <a:r>
              <a:rPr lang="en-US" sz="3200" dirty="0" smtClean="0">
                <a:latin typeface="Times New Roman" pitchFamily="18" charset="0"/>
                <a:ea typeface="Cambria Math" pitchFamily="18" charset="0"/>
                <a:cs typeface="Times New Roman" pitchFamily="18" charset="0"/>
              </a:rPr>
              <a:t>3. The Null Hypothesis</a:t>
            </a:r>
            <a:r>
              <a:rPr lang="en-US" sz="3200" dirty="0" smtClean="0">
                <a:latin typeface="Times New Roman" pitchFamily="18" charset="0"/>
                <a:ea typeface="Cambria Math" pitchFamily="18" charset="0"/>
                <a:cs typeface="Times New Roman" pitchFamily="18" charset="0"/>
              </a:rPr>
              <a:t> should nullify your </a:t>
            </a:r>
            <a:r>
              <a:rPr lang="en-US" sz="3200" dirty="0" smtClean="0">
                <a:latin typeface="Times New Roman" pitchFamily="18" charset="0"/>
                <a:ea typeface="Cambria Math" pitchFamily="18" charset="0"/>
                <a:cs typeface="Times New Roman" pitchFamily="18" charset="0"/>
              </a:rPr>
              <a:t>hopes: not their </a:t>
            </a:r>
            <a:r>
              <a:rPr lang="en-US" sz="3200" i="1" dirty="0" smtClean="0">
                <a:latin typeface="Times New Roman" pitchFamily="18" charset="0"/>
                <a:ea typeface="Cambria Math" pitchFamily="18" charset="0"/>
                <a:cs typeface="Times New Roman" pitchFamily="18" charset="0"/>
              </a:rPr>
              <a:t>opposite </a:t>
            </a:r>
            <a:r>
              <a:rPr lang="en-US" sz="3200" dirty="0" smtClean="0">
                <a:latin typeface="Times New Roman" pitchFamily="18" charset="0"/>
                <a:ea typeface="Cambria Math" pitchFamily="18" charset="0"/>
                <a:cs typeface="Times New Roman" pitchFamily="18" charset="0"/>
              </a:rPr>
              <a:t>(which could be exciting too), but their </a:t>
            </a:r>
            <a:r>
              <a:rPr lang="en-US" sz="3200" i="1" dirty="0" smtClean="0">
                <a:latin typeface="Times New Roman" pitchFamily="18" charset="0"/>
                <a:ea typeface="Cambria Math" pitchFamily="18" charset="0"/>
                <a:cs typeface="Times New Roman" pitchFamily="18" charset="0"/>
              </a:rPr>
              <a:t>nullification</a:t>
            </a:r>
            <a:r>
              <a:rPr lang="en-US" sz="3200" dirty="0" smtClean="0">
                <a:latin typeface="Times New Roman" pitchFamily="18" charset="0"/>
                <a:ea typeface="Cambria Math" pitchFamily="18" charset="0"/>
                <a:cs typeface="Times New Roman" pitchFamily="18" charset="0"/>
              </a:rPr>
              <a:t>.</a:t>
            </a:r>
            <a:r>
              <a:rPr lang="en-US" sz="3200" dirty="0" smtClean="0">
                <a:latin typeface="Times New Roman" pitchFamily="18" charset="0"/>
                <a:ea typeface="Cambria Math" pitchFamily="18" charset="0"/>
                <a:cs typeface="Times New Roman" pitchFamily="18" charset="0"/>
              </a:rPr>
              <a:t> Perhaps that </a:t>
            </a:r>
            <a:r>
              <a:rPr lang="en-US" sz="3200" i="1" dirty="0" smtClean="0">
                <a:latin typeface="Times New Roman" pitchFamily="18" charset="0"/>
                <a:ea typeface="Cambria Math" pitchFamily="18" charset="0"/>
                <a:cs typeface="Times New Roman" pitchFamily="18" charset="0"/>
              </a:rPr>
              <a:t>your work is unable to even distinguish whether there is a real </a:t>
            </a:r>
            <a:r>
              <a:rPr lang="en-US" sz="3200" i="1" dirty="0" smtClean="0">
                <a:latin typeface="Times New Roman" pitchFamily="18" charset="0"/>
                <a:ea typeface="Cambria Math" pitchFamily="18" charset="0"/>
                <a:cs typeface="Times New Roman" pitchFamily="18" charset="0"/>
              </a:rPr>
              <a:t>difference</a:t>
            </a:r>
            <a:r>
              <a:rPr lang="en-US" sz="3200" dirty="0" smtClean="0">
                <a:latin typeface="Times New Roman" pitchFamily="18" charset="0"/>
                <a:ea typeface="Cambria Math" pitchFamily="18" charset="0"/>
                <a:cs typeface="Times New Roman" pitchFamily="18" charset="0"/>
              </a:rPr>
              <a:t>.</a:t>
            </a:r>
            <a:endParaRPr lang="en-US" sz="3200" dirty="0" smtClean="0">
              <a:latin typeface="Times New Roman" pitchFamily="18" charset="0"/>
              <a:ea typeface="Cambria Math" pitchFamily="18" charset="0"/>
              <a:cs typeface="Times New Roman" pitchFamily="18" charset="0"/>
            </a:endParaRPr>
          </a:p>
          <a:p>
            <a:pPr marL="342900" lvl="0" indent="-342900" algn="ctr">
              <a:spcBef>
                <a:spcPct val="20000"/>
              </a:spcBef>
            </a:pPr>
            <a:endParaRPr lang="en-US" sz="3200" dirty="0" smtClean="0">
              <a:latin typeface="Times New Roman" pitchFamily="18" charset="0"/>
              <a:ea typeface="Cambria Math" pitchFamily="18" charset="0"/>
              <a:cs typeface="Times New Roman" pitchFamily="18" charset="0"/>
            </a:endParaRPr>
          </a:p>
          <a:p>
            <a:pPr marL="342900" lvl="0" indent="-342900" algn="ctr">
              <a:spcBef>
                <a:spcPct val="20000"/>
              </a:spcBef>
            </a:pPr>
            <a:r>
              <a:rPr lang="en-US" sz="3200" dirty="0" smtClean="0">
                <a:latin typeface="Times New Roman" pitchFamily="18" charset="0"/>
                <a:ea typeface="Cambria Math" pitchFamily="18" charset="0"/>
                <a:cs typeface="Times New Roman" pitchFamily="18" charset="0"/>
              </a:rPr>
              <a:t>4. Score it: t</a:t>
            </a:r>
            <a:r>
              <a:rPr kumimoji="0" lang="en-US" sz="3200" b="0" u="none" strike="noStrike" kern="1200" cap="none" spc="0" normalizeH="0" baseline="0" noProof="0" dirty="0" smtClean="0">
                <a:ln>
                  <a:noFill/>
                </a:ln>
                <a:effectLst/>
                <a:uLnTx/>
                <a:uFillTx/>
                <a:latin typeface="Times New Roman" pitchFamily="18" charset="0"/>
                <a:ea typeface="Cambria Math" pitchFamily="18" charset="0"/>
                <a:cs typeface="Times New Roman" pitchFamily="18" charset="0"/>
              </a:rPr>
              <a:t>he</a:t>
            </a:r>
            <a:r>
              <a:rPr kumimoji="0" lang="en-US" sz="3200" b="0" u="none" strike="noStrike" kern="1200" cap="none" spc="0" normalizeH="0" noProof="0" dirty="0" smtClean="0">
                <a:ln>
                  <a:noFill/>
                </a:ln>
                <a:effectLst/>
                <a:uLnTx/>
                <a:uFillTx/>
                <a:latin typeface="Times New Roman" pitchFamily="18" charset="0"/>
                <a:ea typeface="Cambria Math" pitchFamily="18" charset="0"/>
                <a:cs typeface="Times New Roman" pitchFamily="18" charset="0"/>
              </a:rPr>
              <a:t> difference </a:t>
            </a:r>
            <a:r>
              <a:rPr lang="en-US" sz="3200" dirty="0" smtClean="0">
                <a:latin typeface="Times New Roman" pitchFamily="18" charset="0"/>
                <a:ea typeface="Cambria Math" pitchFamily="18" charset="0"/>
                <a:cs typeface="Times New Roman" pitchFamily="18" charset="0"/>
              </a:rPr>
              <a:t>in the means </a:t>
            </a:r>
            <a:r>
              <a:rPr lang="el-GR" sz="3200" dirty="0" smtClean="0">
                <a:latin typeface="Cambria Math"/>
                <a:ea typeface="Cambria Math"/>
                <a:cs typeface="Times New Roman" pitchFamily="18" charset="0"/>
              </a:rPr>
              <a:t>Δ</a:t>
            </a:r>
            <a:r>
              <a:rPr lang="en-US" sz="3200" dirty="0" smtClean="0">
                <a:latin typeface="Times New Roman" pitchFamily="18" charset="0"/>
                <a:ea typeface="Cambria Math" pitchFamily="18" charset="0"/>
                <a:cs typeface="Times New Roman" pitchFamily="18" charset="0"/>
              </a:rPr>
              <a:t>q=(</a:t>
            </a:r>
            <a:r>
              <a:rPr kumimoji="0" lang="en-US" sz="3200" b="0" u="none" strike="noStrike" kern="1200" cap="none" spc="0" normalizeH="0" noProof="0" dirty="0" err="1" smtClean="0">
                <a:ln>
                  <a:noFill/>
                </a:ln>
                <a:effectLst/>
                <a:uLnTx/>
                <a:uFillTx/>
                <a:latin typeface="Times New Roman" pitchFamily="18" charset="0"/>
                <a:ea typeface="Cambria Math" pitchFamily="18" charset="0"/>
                <a:cs typeface="Times New Roman" pitchFamily="18" charset="0"/>
              </a:rPr>
              <a:t>mean</a:t>
            </a:r>
            <a:r>
              <a:rPr kumimoji="0" lang="en-US" sz="3200" b="0" u="none" strike="noStrike" kern="1200" cap="none" spc="0" normalizeH="0" baseline="-25000" noProof="0" dirty="0" err="1" smtClean="0">
                <a:ln>
                  <a:noFill/>
                </a:ln>
                <a:effectLst/>
                <a:uLnTx/>
                <a:uFillTx/>
                <a:latin typeface="Times New Roman" pitchFamily="18" charset="0"/>
                <a:ea typeface="Cambria Math" pitchFamily="18" charset="0"/>
                <a:cs typeface="Times New Roman" pitchFamily="18" charset="0"/>
              </a:rPr>
              <a:t>A</a:t>
            </a:r>
            <a:r>
              <a:rPr kumimoji="0" lang="en-US" sz="3200" b="0" u="none" strike="noStrike" kern="1200" cap="none" spc="0" normalizeH="0" noProof="0" dirty="0" smtClean="0">
                <a:ln>
                  <a:noFill/>
                </a:ln>
                <a:effectLst/>
                <a:uLnTx/>
                <a:uFillTx/>
                <a:latin typeface="Times New Roman" pitchFamily="18" charset="0"/>
                <a:ea typeface="Cambria Math" pitchFamily="18" charset="0"/>
                <a:cs typeface="Times New Roman" pitchFamily="18" charset="0"/>
              </a:rPr>
              <a:t> – </a:t>
            </a:r>
            <a:r>
              <a:rPr kumimoji="0" lang="en-US" sz="3200" b="0" u="none" strike="noStrike" kern="1200" cap="none" spc="0" normalizeH="0" noProof="0" dirty="0" err="1" smtClean="0">
                <a:ln>
                  <a:noFill/>
                </a:ln>
                <a:effectLst/>
                <a:uLnTx/>
                <a:uFillTx/>
                <a:latin typeface="Times New Roman" pitchFamily="18" charset="0"/>
                <a:ea typeface="Cambria Math" pitchFamily="18" charset="0"/>
                <a:cs typeface="Times New Roman" pitchFamily="18" charset="0"/>
              </a:rPr>
              <a:t>mean</a:t>
            </a:r>
            <a:r>
              <a:rPr kumimoji="0" lang="en-US" sz="3200" b="0" u="none" strike="noStrike" kern="1200" cap="none" spc="0" normalizeH="0" baseline="-25000" noProof="0" dirty="0" err="1" smtClean="0">
                <a:ln>
                  <a:noFill/>
                </a:ln>
                <a:effectLst/>
                <a:uLnTx/>
                <a:uFillTx/>
                <a:latin typeface="Times New Roman" pitchFamily="18" charset="0"/>
                <a:ea typeface="Cambria Math" pitchFamily="18" charset="0"/>
                <a:cs typeface="Times New Roman" pitchFamily="18" charset="0"/>
              </a:rPr>
              <a:t>B</a:t>
            </a:r>
            <a:r>
              <a:rPr kumimoji="0" lang="en-US" sz="3200" b="0" u="none" strike="noStrike" kern="1200" cap="none" spc="0" normalizeH="0" noProof="0" dirty="0" smtClean="0">
                <a:ln>
                  <a:noFill/>
                </a:ln>
                <a:effectLst/>
                <a:uLnTx/>
                <a:uFillTx/>
                <a:latin typeface="Times New Roman" pitchFamily="18" charset="0"/>
                <a:ea typeface="Cambria Math" pitchFamily="18" charset="0"/>
                <a:cs typeface="Times New Roman" pitchFamily="18" charset="0"/>
              </a:rPr>
              <a:t>) is </a:t>
            </a:r>
            <a:r>
              <a:rPr kumimoji="0" lang="en-US" sz="3200" b="0" i="1" u="none" strike="noStrike" kern="1200" cap="none" spc="0" normalizeH="0" noProof="0" dirty="0" smtClean="0">
                <a:ln>
                  <a:noFill/>
                </a:ln>
                <a:effectLst/>
                <a:uLnTx/>
                <a:uFillTx/>
                <a:latin typeface="Times New Roman" pitchFamily="18" charset="0"/>
                <a:ea typeface="Cambria Math" pitchFamily="18" charset="0"/>
                <a:cs typeface="Times New Roman" pitchFamily="18" charset="0"/>
              </a:rPr>
              <a:t>unlikely to be large </a:t>
            </a:r>
            <a:r>
              <a:rPr kumimoji="0" lang="en-US" sz="3200" b="0" u="none" strike="noStrike" kern="1200" cap="none" spc="0" normalizeH="0" noProof="0" dirty="0" smtClean="0">
                <a:ln>
                  <a:noFill/>
                </a:ln>
                <a:effectLst/>
                <a:uLnTx/>
                <a:uFillTx/>
                <a:latin typeface="Times New Roman" pitchFamily="18" charset="0"/>
                <a:ea typeface="Cambria Math" pitchFamily="18" charset="0"/>
                <a:cs typeface="Times New Roman" pitchFamily="18" charset="0"/>
              </a:rPr>
              <a:t>(compared to the standard deviation) if the Null Hypothesis (that sample A and B are not really distinguishable) is </a:t>
            </a:r>
            <a:r>
              <a:rPr kumimoji="0" lang="en-US" sz="3200" b="0" u="none" strike="noStrike" kern="1200" cap="none" spc="0" normalizeH="0" noProof="0" dirty="0" smtClean="0">
                <a:ln>
                  <a:noFill/>
                </a:ln>
                <a:effectLst/>
                <a:uLnTx/>
                <a:uFillTx/>
                <a:latin typeface="Times New Roman" pitchFamily="18" charset="0"/>
                <a:ea typeface="Cambria Math" pitchFamily="18" charset="0"/>
                <a:cs typeface="Times New Roman" pitchFamily="18" charset="0"/>
              </a:rPr>
              <a:t>true.</a:t>
            </a:r>
            <a:endParaRPr kumimoji="0" lang="en-US" sz="3200" b="0" u="none" strike="noStrike" kern="1200" cap="none" spc="0" normalizeH="0" baseline="0" noProof="0" dirty="0">
              <a:ln>
                <a:noFill/>
              </a:ln>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5638800"/>
          </a:xfrm>
        </p:spPr>
        <p:txBody>
          <a:bodyPr>
            <a:normAutofit/>
          </a:bodyPr>
          <a:lstStyle/>
          <a:p>
            <a:r>
              <a:rPr lang="en-US" dirty="0" smtClean="0">
                <a:latin typeface="Times New Roman" pitchFamily="18" charset="0"/>
                <a:cs typeface="Times New Roman" pitchFamily="18" charset="0"/>
              </a:rPr>
              <a:t>Step 3.</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Calculate</a:t>
            </a:r>
            <a:r>
              <a:rPr lang="en-US" dirty="0" smtClean="0">
                <a:latin typeface="Times New Roman" pitchFamily="18" charset="0"/>
                <a:cs typeface="Times New Roman" pitchFamily="18" charset="0"/>
              </a:rPr>
              <a:t> the </a:t>
            </a:r>
            <a:r>
              <a:rPr lang="en-US" dirty="0" smtClean="0">
                <a:latin typeface="Times New Roman" pitchFamily="18" charset="0"/>
                <a:cs typeface="Times New Roman" pitchFamily="18" charset="0"/>
              </a:rPr>
              <a:t>probability that</a:t>
            </a:r>
            <a:r>
              <a:rPr lang="en-US" dirty="0" smtClean="0">
                <a:latin typeface="Times New Roman" pitchFamily="18" charset="0"/>
                <a:cs typeface="Times New Roman" pitchFamily="18" charset="0"/>
              </a:rPr>
              <a:t> the observed </a:t>
            </a:r>
            <a:r>
              <a:rPr lang="en-US" dirty="0" smtClean="0">
                <a:latin typeface="Times New Roman" pitchFamily="18" charset="0"/>
                <a:cs typeface="Times New Roman" pitchFamily="18" charset="0"/>
              </a:rPr>
              <a:t>value </a:t>
            </a:r>
            <a:r>
              <a:rPr lang="en-US" i="1" dirty="0" smtClean="0">
                <a:latin typeface="Times New Roman" pitchFamily="18" charset="0"/>
                <a:cs typeface="Times New Roman" pitchFamily="18" charset="0"/>
              </a:rPr>
              <a:t>or greater </a:t>
            </a:r>
            <a:r>
              <a:rPr lang="en-US" dirty="0" smtClean="0">
                <a:latin typeface="Times New Roman" pitchFamily="18" charset="0"/>
                <a:cs typeface="Times New Roman" pitchFamily="18" charset="0"/>
              </a:rPr>
              <a:t>of the statistic would occur</a:t>
            </a:r>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if </a:t>
            </a:r>
            <a:r>
              <a:rPr lang="en-US" dirty="0" smtClean="0">
                <a:latin typeface="Times New Roman" pitchFamily="18" charset="0"/>
                <a:cs typeface="Times New Roman" pitchFamily="18" charset="0"/>
              </a:rPr>
              <a:t>the Null Hypothesis were true</a:t>
            </a:r>
            <a:br>
              <a:rPr lang="en-US" dirty="0" smtClean="0">
                <a:latin typeface="Times New Roman" pitchFamily="18" charset="0"/>
                <a:cs typeface="Times New Roman" pitchFamily="18" charset="0"/>
              </a:rPr>
            </a:b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lstStyle/>
          <a:p>
            <a:r>
              <a:rPr lang="en-US" dirty="0" smtClean="0">
                <a:latin typeface="Times New Roman" pitchFamily="18" charset="0"/>
                <a:cs typeface="Times New Roman" pitchFamily="18" charset="0"/>
              </a:rPr>
              <a:t>Part 1</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828800"/>
            <a:ext cx="9144000" cy="3276600"/>
          </a:xfrm>
        </p:spPr>
        <p:txBody>
          <a:bodyPr>
            <a:normAutofit/>
          </a:bodyPr>
          <a:lstStyle/>
          <a:p>
            <a:pPr algn="ctr">
              <a:buNone/>
            </a:pPr>
            <a:r>
              <a:rPr lang="en-US" dirty="0" smtClean="0">
                <a:latin typeface="Times New Roman" pitchFamily="18" charset="0"/>
                <a:cs typeface="Times New Roman" pitchFamily="18" charset="0"/>
              </a:rPr>
              <a:t>motivation</a:t>
            </a:r>
          </a:p>
          <a:p>
            <a:pPr algn="ctr">
              <a:buNone/>
            </a:pPr>
            <a:endParaRPr lang="en-US" dirty="0" smtClean="0">
              <a:latin typeface="Times New Roman" pitchFamily="18" charset="0"/>
              <a:cs typeface="Times New Roman" pitchFamily="18" charset="0"/>
            </a:endParaRPr>
          </a:p>
          <a:p>
            <a:pPr algn="ctr">
              <a:buNone/>
            </a:pPr>
            <a:endParaRPr lang="en-US" dirty="0" smtClean="0">
              <a:latin typeface="Times New Roman" pitchFamily="18" charset="0"/>
              <a:cs typeface="Times New Roman" pitchFamily="18" charset="0"/>
            </a:endParaRPr>
          </a:p>
          <a:p>
            <a:pPr algn="ctr">
              <a:buNone/>
            </a:pPr>
            <a:r>
              <a:rPr lang="en-US" dirty="0" smtClean="0">
                <a:latin typeface="Times New Roman" pitchFamily="18" charset="0"/>
                <a:cs typeface="Times New Roman" pitchFamily="18" charset="0"/>
              </a:rPr>
              <a:t>random variation as a spurious source of patterns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0200"/>
            <a:ext cx="9144000" cy="3810000"/>
          </a:xfrm>
        </p:spPr>
        <p:txBody>
          <a:bodyPr>
            <a:noAutofit/>
          </a:bodyPr>
          <a:lstStyle/>
          <a:p>
            <a:r>
              <a:rPr lang="en-US" sz="3600" dirty="0" smtClean="0">
                <a:latin typeface="Times New Roman" pitchFamily="18" charset="0"/>
                <a:cs typeface="Times New Roman" pitchFamily="18" charset="0"/>
              </a:rPr>
              <a:t>Step 4.</a:t>
            </a:r>
            <a:br>
              <a:rPr lang="en-US" sz="3600" dirty="0" smtClean="0">
                <a:latin typeface="Times New Roman" pitchFamily="18" charset="0"/>
                <a:cs typeface="Times New Roman" pitchFamily="18" charset="0"/>
              </a:rPr>
            </a:br>
            <a:r>
              <a:rPr lang="en-US" sz="3600" i="1" dirty="0" smtClean="0">
                <a:latin typeface="Times New Roman" pitchFamily="18" charset="0"/>
                <a:cs typeface="Times New Roman" pitchFamily="18" charset="0"/>
              </a:rPr>
              <a:t>Reject the Null Hypothesis</a:t>
            </a: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if such large values have a </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probability of ocurrence of</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less than </a:t>
            </a:r>
            <a:r>
              <a:rPr lang="en-US" sz="3600" dirty="0" smtClean="0">
                <a:solidFill>
                  <a:srgbClr val="FF0000"/>
                </a:solidFill>
                <a:latin typeface="Times New Roman" pitchFamily="18" charset="0"/>
                <a:cs typeface="Times New Roman" pitchFamily="18" charset="0"/>
              </a:rPr>
              <a:t>5%</a:t>
            </a:r>
            <a:r>
              <a:rPr lang="en-US" sz="3600" dirty="0" smtClean="0">
                <a:latin typeface="Times New Roman" pitchFamily="18" charset="0"/>
                <a:cs typeface="Times New Roman" pitchFamily="18" charset="0"/>
              </a:rPr>
              <a:t> of the time</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NOTE: This is not the same as verifying your hypothesis in all its details!!</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NOTE2: 1 in 20 results will fail to reject the null hypothesis, even if it is true!</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(how many times did you try that? </a:t>
            </a:r>
            <a:r>
              <a:rPr lang="en-US" sz="2400" dirty="0" smtClean="0">
                <a:latin typeface="Times New Roman" pitchFamily="18" charset="0"/>
                <a:cs typeface="Times New Roman" pitchFamily="18" charset="0"/>
                <a:hlinkClick r:id="rId3"/>
              </a:rPr>
              <a:t>http://xkcd.com/882/</a:t>
            </a:r>
            <a:r>
              <a:rPr lang="en-US" sz="2400" dirty="0" smtClean="0">
                <a:latin typeface="Times New Roman" pitchFamily="18" charset="0"/>
                <a:cs typeface="Times New Roman" pitchFamily="18" charset="0"/>
              </a:rPr>
              <a:t>)</a:t>
            </a: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endParaRPr lang="en-US" sz="36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981200"/>
            <a:ext cx="9144000" cy="2667000"/>
          </a:xfrm>
        </p:spPr>
        <p:txBody>
          <a:bodyPr>
            <a:normAutofit/>
          </a:bodyPr>
          <a:lstStyle/>
          <a:p>
            <a:pPr algn="ctr">
              <a:buNone/>
            </a:pPr>
            <a:r>
              <a:rPr lang="en-US" sz="4400" dirty="0" smtClean="0">
                <a:latin typeface="Times New Roman" pitchFamily="18" charset="0"/>
                <a:cs typeface="Times New Roman" pitchFamily="18" charset="0"/>
              </a:rPr>
              <a:t>An example</a:t>
            </a:r>
          </a:p>
          <a:p>
            <a:pPr algn="ctr">
              <a:buNone/>
            </a:pPr>
            <a:endParaRPr lang="en-US" sz="4400" dirty="0" smtClean="0">
              <a:latin typeface="Times New Roman" pitchFamily="18" charset="0"/>
              <a:cs typeface="Times New Roman" pitchFamily="18" charset="0"/>
            </a:endParaRPr>
          </a:p>
          <a:p>
            <a:pPr algn="ctr">
              <a:buNone/>
            </a:pPr>
            <a:r>
              <a:rPr lang="en-US" sz="4400" dirty="0" smtClean="0">
                <a:latin typeface="Times New Roman" pitchFamily="18" charset="0"/>
                <a:cs typeface="Times New Roman" pitchFamily="18" charset="0"/>
              </a:rPr>
              <a:t>test of a particle size measuring device</a:t>
            </a:r>
          </a:p>
          <a:p>
            <a:pPr algn="ctr">
              <a:buNone/>
            </a:pPr>
            <a:endParaRPr lang="en-US" sz="4400" dirty="0" smtClean="0">
              <a:latin typeface="Times New Roman" pitchFamily="18" charset="0"/>
              <a:cs typeface="Times New Roman" pitchFamily="18" charset="0"/>
            </a:endParaRPr>
          </a:p>
          <a:p>
            <a:pPr algn="ctr">
              <a:buNone/>
            </a:pPr>
            <a:endParaRPr lang="en-US" sz="4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lstStyle/>
          <a:p>
            <a:r>
              <a:rPr lang="en-US" dirty="0" smtClean="0">
                <a:latin typeface="Times New Roman" pitchFamily="18" charset="0"/>
                <a:cs typeface="Times New Roman" pitchFamily="18" charset="0"/>
              </a:rPr>
              <a:t>manufacturer's specs: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2667000"/>
            <a:ext cx="9144000" cy="2667000"/>
          </a:xfrm>
        </p:spPr>
        <p:txBody>
          <a:bodyPr>
            <a:normAutofit fontScale="85000" lnSpcReduction="20000"/>
          </a:bodyPr>
          <a:lstStyle/>
          <a:p>
            <a:pPr algn="ctr">
              <a:buNone/>
            </a:pPr>
            <a:r>
              <a:rPr lang="en-US" sz="4100" dirty="0" smtClean="0">
                <a:latin typeface="Times New Roman" pitchFamily="18" charset="0"/>
                <a:cs typeface="Times New Roman" pitchFamily="18" charset="0"/>
              </a:rPr>
              <a:t>* machine is perfectly calibrated so </a:t>
            </a:r>
          </a:p>
          <a:p>
            <a:pPr algn="ctr">
              <a:buNone/>
            </a:pPr>
            <a:r>
              <a:rPr lang="en-US" sz="4100" dirty="0" smtClean="0">
                <a:latin typeface="Times New Roman" pitchFamily="18" charset="0"/>
                <a:cs typeface="Times New Roman" pitchFamily="18" charset="0"/>
              </a:rPr>
              <a:t>particle diameters scatter about true value</a:t>
            </a:r>
          </a:p>
          <a:p>
            <a:pPr algn="ctr">
              <a:buNone/>
            </a:pPr>
            <a:endParaRPr lang="en-US" sz="4100" dirty="0" smtClean="0">
              <a:latin typeface="Times New Roman" pitchFamily="18" charset="0"/>
              <a:cs typeface="Times New Roman" pitchFamily="18" charset="0"/>
            </a:endParaRPr>
          </a:p>
          <a:p>
            <a:pPr algn="ctr">
              <a:buNone/>
            </a:pPr>
            <a:r>
              <a:rPr lang="en-US" sz="4100" dirty="0" smtClean="0">
                <a:latin typeface="Times New Roman" pitchFamily="18" charset="0"/>
                <a:cs typeface="Times New Roman" pitchFamily="18" charset="0"/>
              </a:rPr>
              <a:t>* random measurement error is</a:t>
            </a:r>
          </a:p>
          <a:p>
            <a:pPr algn="ctr">
              <a:buNone/>
            </a:pPr>
            <a:r>
              <a:rPr lang="el-GR" sz="4100" i="1" dirty="0" smtClean="0">
                <a:latin typeface="Cambria Math" pitchFamily="18" charset="0"/>
                <a:ea typeface="Cambria Math" pitchFamily="18" charset="0"/>
                <a:cs typeface="Times New Roman" pitchFamily="18" charset="0"/>
              </a:rPr>
              <a:t>σ</a:t>
            </a:r>
            <a:r>
              <a:rPr lang="en-US" sz="4100" i="1" baseline="-25000" dirty="0" smtClean="0">
                <a:latin typeface="Cambria Math" pitchFamily="18" charset="0"/>
                <a:ea typeface="Cambria Math" pitchFamily="18" charset="0"/>
                <a:cs typeface="Times New Roman" pitchFamily="18" charset="0"/>
              </a:rPr>
              <a:t>d</a:t>
            </a:r>
            <a:r>
              <a:rPr lang="en-US" sz="4100" i="1" dirty="0" smtClean="0">
                <a:latin typeface="Cambria Math" pitchFamily="18" charset="0"/>
                <a:ea typeface="Cambria Math" pitchFamily="18" charset="0"/>
                <a:cs typeface="Times New Roman" pitchFamily="18" charset="0"/>
              </a:rPr>
              <a:t> = 1 </a:t>
            </a:r>
            <a:r>
              <a:rPr lang="en-US" sz="4100" dirty="0" smtClean="0">
                <a:latin typeface="Times New Roman" pitchFamily="18" charset="0"/>
                <a:cs typeface="Times New Roman" pitchFamily="18" charset="0"/>
              </a:rPr>
              <a:t>nm</a:t>
            </a:r>
            <a:endParaRPr lang="en-US" sz="4100" baseline="30000" dirty="0" smtClean="0">
              <a:latin typeface="Times New Roman" pitchFamily="18" charset="0"/>
              <a:cs typeface="Times New Roman" pitchFamily="18" charset="0"/>
            </a:endParaRPr>
          </a:p>
          <a:p>
            <a:pPr algn="ctr">
              <a:buNone/>
            </a:pPr>
            <a:endParaRPr lang="en-US" sz="4400" dirty="0" smtClean="0">
              <a:latin typeface="Times New Roman" pitchFamily="18" charset="0"/>
              <a:cs typeface="Times New Roman" pitchFamily="18" charset="0"/>
            </a:endParaRPr>
          </a:p>
          <a:p>
            <a:pPr algn="ctr">
              <a:buNone/>
            </a:pPr>
            <a:endParaRPr lang="en-US" sz="4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lstStyle/>
          <a:p>
            <a:r>
              <a:rPr lang="en-US" dirty="0" smtClean="0">
                <a:latin typeface="Times New Roman" pitchFamily="18" charset="0"/>
                <a:cs typeface="Times New Roman" pitchFamily="18" charset="0"/>
              </a:rPr>
              <a:t>your test of the machine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2057400"/>
            <a:ext cx="9144000" cy="4419600"/>
          </a:xfrm>
        </p:spPr>
        <p:txBody>
          <a:bodyPr>
            <a:normAutofit lnSpcReduction="10000"/>
          </a:bodyPr>
          <a:lstStyle/>
          <a:p>
            <a:pPr algn="ctr">
              <a:buNone/>
            </a:pPr>
            <a:r>
              <a:rPr lang="en-US" sz="4100" dirty="0" smtClean="0">
                <a:latin typeface="Times New Roman" pitchFamily="18" charset="0"/>
                <a:cs typeface="Times New Roman" pitchFamily="18" charset="0"/>
              </a:rPr>
              <a:t>purchase batch of 25 test particles</a:t>
            </a:r>
          </a:p>
          <a:p>
            <a:pPr algn="ctr">
              <a:buNone/>
            </a:pPr>
            <a:r>
              <a:rPr lang="en-US" sz="2800" dirty="0" smtClean="0">
                <a:latin typeface="Times New Roman" pitchFamily="18" charset="0"/>
                <a:cs typeface="Times New Roman" pitchFamily="18" charset="0"/>
              </a:rPr>
              <a:t>each exactly 100 nm in diameter</a:t>
            </a:r>
          </a:p>
          <a:p>
            <a:pPr algn="ctr">
              <a:buNone/>
            </a:pPr>
            <a:r>
              <a:rPr lang="en-US" sz="4100" dirty="0" smtClean="0">
                <a:latin typeface="Times New Roman" pitchFamily="18" charset="0"/>
                <a:cs typeface="Times New Roman" pitchFamily="18" charset="0"/>
              </a:rPr>
              <a:t> </a:t>
            </a:r>
          </a:p>
          <a:p>
            <a:pPr algn="ctr">
              <a:buNone/>
            </a:pPr>
            <a:r>
              <a:rPr lang="en-US" sz="4100" dirty="0" smtClean="0">
                <a:latin typeface="Times New Roman" pitchFamily="18" charset="0"/>
                <a:cs typeface="Times New Roman" pitchFamily="18" charset="0"/>
              </a:rPr>
              <a:t>measure and tabulate their diameters</a:t>
            </a:r>
          </a:p>
          <a:p>
            <a:pPr algn="ctr">
              <a:buNone/>
            </a:pPr>
            <a:endParaRPr lang="en-US" sz="4100" baseline="30000" dirty="0" smtClean="0">
              <a:latin typeface="Times New Roman" pitchFamily="18" charset="0"/>
              <a:cs typeface="Times New Roman" pitchFamily="18" charset="0"/>
            </a:endParaRPr>
          </a:p>
          <a:p>
            <a:pPr algn="ctr">
              <a:buNone/>
            </a:pPr>
            <a:r>
              <a:rPr lang="en-US" sz="4100" dirty="0" smtClean="0">
                <a:latin typeface="Times New Roman" pitchFamily="18" charset="0"/>
                <a:cs typeface="Times New Roman" pitchFamily="18" charset="0"/>
              </a:rPr>
              <a:t>repeat with another batch a few weeks later </a:t>
            </a:r>
          </a:p>
          <a:p>
            <a:pPr algn="ctr">
              <a:buNone/>
            </a:pPr>
            <a:endParaRPr lang="en-US" sz="4400" dirty="0" smtClean="0">
              <a:latin typeface="Times New Roman" pitchFamily="18" charset="0"/>
              <a:cs typeface="Times New Roman" pitchFamily="18" charset="0"/>
            </a:endParaRPr>
          </a:p>
          <a:p>
            <a:pPr algn="ctr">
              <a:buNone/>
            </a:pPr>
            <a:endParaRPr lang="en-US" sz="4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3" cstate="print"/>
          <a:srcRect l="7836" t="31989" r="60456" b="28196"/>
          <a:stretch>
            <a:fillRect/>
          </a:stretch>
        </p:blipFill>
        <p:spPr bwMode="auto">
          <a:xfrm>
            <a:off x="0" y="1295400"/>
            <a:ext cx="5110887" cy="42672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58515" t="31989" r="25180" b="26711"/>
          <a:stretch>
            <a:fillRect/>
          </a:stretch>
        </p:blipFill>
        <p:spPr bwMode="auto">
          <a:xfrm>
            <a:off x="5399317" y="1277256"/>
            <a:ext cx="2688772" cy="4528458"/>
          </a:xfrm>
          <a:prstGeom prst="rect">
            <a:avLst/>
          </a:prstGeom>
          <a:noFill/>
          <a:ln w="9525">
            <a:noFill/>
            <a:miter lim="800000"/>
            <a:headEnd/>
            <a:tailEnd/>
          </a:ln>
        </p:spPr>
      </p:pic>
      <p:sp>
        <p:nvSpPr>
          <p:cNvPr id="6" name="Title 1"/>
          <p:cNvSpPr>
            <a:spLocks noGrp="1"/>
          </p:cNvSpPr>
          <p:nvPr>
            <p:ph type="title"/>
          </p:nvPr>
        </p:nvSpPr>
        <p:spPr>
          <a:xfrm>
            <a:off x="0" y="381000"/>
            <a:ext cx="9144000" cy="685800"/>
          </a:xfrm>
        </p:spPr>
        <p:txBody>
          <a:bodyPr>
            <a:normAutofit fontScale="90000"/>
          </a:bodyPr>
          <a:lstStyle/>
          <a:p>
            <a:r>
              <a:rPr lang="en-US" dirty="0" smtClean="0">
                <a:latin typeface="Times New Roman" pitchFamily="18" charset="0"/>
                <a:cs typeface="Times New Roman" pitchFamily="18" charset="0"/>
              </a:rPr>
              <a:t>Results of Test 1</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3" cstate="print"/>
          <a:srcRect l="7836" t="31989" r="60456" b="28196"/>
          <a:stretch>
            <a:fillRect/>
          </a:stretch>
        </p:blipFill>
        <p:spPr bwMode="auto">
          <a:xfrm>
            <a:off x="0" y="1295400"/>
            <a:ext cx="5110887" cy="42672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78450" t="31989" r="5377" b="26711"/>
          <a:stretch>
            <a:fillRect/>
          </a:stretch>
        </p:blipFill>
        <p:spPr bwMode="auto">
          <a:xfrm>
            <a:off x="5392056" y="1277256"/>
            <a:ext cx="2667000" cy="4528458"/>
          </a:xfrm>
          <a:prstGeom prst="rect">
            <a:avLst/>
          </a:prstGeom>
          <a:noFill/>
          <a:ln w="9525">
            <a:noFill/>
            <a:miter lim="800000"/>
            <a:headEnd/>
            <a:tailEnd/>
          </a:ln>
        </p:spPr>
      </p:pic>
      <p:sp>
        <p:nvSpPr>
          <p:cNvPr id="6" name="Title 1"/>
          <p:cNvSpPr>
            <a:spLocks noGrp="1"/>
          </p:cNvSpPr>
          <p:nvPr>
            <p:ph type="title"/>
          </p:nvPr>
        </p:nvSpPr>
        <p:spPr>
          <a:xfrm>
            <a:off x="0" y="381000"/>
            <a:ext cx="9144000" cy="685800"/>
          </a:xfrm>
        </p:spPr>
        <p:txBody>
          <a:bodyPr>
            <a:normAutofit fontScale="90000"/>
          </a:bodyPr>
          <a:lstStyle/>
          <a:p>
            <a:r>
              <a:rPr lang="en-US" dirty="0" smtClean="0">
                <a:latin typeface="Times New Roman" pitchFamily="18" charset="0"/>
                <a:cs typeface="Times New Roman" pitchFamily="18" charset="0"/>
              </a:rPr>
              <a:t>Results of Test 2</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Question 1</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Is the Calibration Correct?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2590800"/>
            <a:ext cx="8229600" cy="2895600"/>
          </a:xfrm>
        </p:spPr>
        <p:txBody>
          <a:bodyPr>
            <a:normAutofit fontScale="92500" lnSpcReduction="10000"/>
          </a:bodyPr>
          <a:lstStyle/>
          <a:p>
            <a:pPr>
              <a:buNone/>
            </a:pPr>
            <a:r>
              <a:rPr lang="en-US" dirty="0" smtClean="0">
                <a:latin typeface="Times New Roman" pitchFamily="18" charset="0"/>
                <a:cs typeface="Times New Roman" pitchFamily="18" charset="0"/>
              </a:rPr>
              <a:t>Null Hypothesis:</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The observed deviation of the average particle size from its true value of 100 nm is due to random variation (as contrasted to a bias in the calibration).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sz="2800" dirty="0" smtClean="0">
                <a:latin typeface="Times New Roman" pitchFamily="18" charset="0"/>
                <a:cs typeface="Times New Roman" pitchFamily="18" charset="0"/>
              </a:rPr>
              <a:t>in our case</a:t>
            </a:r>
            <a:endParaRPr lang="en-US" dirty="0">
              <a:latin typeface="Times New Roman" pitchFamily="18" charset="0"/>
              <a:cs typeface="Times New Roman" pitchFamily="18" charset="0"/>
            </a:endParaRPr>
          </a:p>
        </p:txBody>
      </p:sp>
      <p:sp>
        <p:nvSpPr>
          <p:cNvPr id="6" name="Title 1"/>
          <p:cNvSpPr txBox="1">
            <a:spLocks/>
          </p:cNvSpPr>
          <p:nvPr/>
        </p:nvSpPr>
        <p:spPr>
          <a:xfrm>
            <a:off x="0" y="3810000"/>
            <a:ext cx="9144000" cy="13716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the key question is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Are these unusually large values for </a:t>
            </a:r>
            <a:r>
              <a:rPr lang="en-US" sz="3100" i="1" dirty="0" smtClean="0">
                <a:latin typeface="Cambria Math" pitchFamily="18" charset="0"/>
                <a:ea typeface="Cambria Math" pitchFamily="18" charset="0"/>
                <a:cs typeface="Times New Roman" pitchFamily="18" charset="0"/>
              </a:rPr>
              <a:t>Z </a:t>
            </a:r>
            <a:r>
              <a:rPr lang="en-US" sz="3100" dirty="0" smtClean="0">
                <a:latin typeface="Times New Roman" pitchFamily="18" charset="0"/>
                <a:ea typeface="+mj-ea"/>
                <a:cs typeface="Times New Roman" pitchFamily="18" charset="0"/>
              </a:rPr>
              <a:t>?</a:t>
            </a:r>
          </a:p>
        </p:txBody>
      </p:sp>
      <p:pic>
        <p:nvPicPr>
          <p:cNvPr id="12290" name="Picture 2"/>
          <p:cNvPicPr>
            <a:picLocks noChangeAspect="1" noChangeArrowheads="1"/>
          </p:cNvPicPr>
          <p:nvPr/>
        </p:nvPicPr>
        <p:blipFill>
          <a:blip r:embed="rId3" cstate="print"/>
          <a:srcRect l="16273" t="53120" r="62205" b="35193"/>
          <a:stretch>
            <a:fillRect/>
          </a:stretch>
        </p:blipFill>
        <p:spPr bwMode="auto">
          <a:xfrm>
            <a:off x="1219200" y="2703282"/>
            <a:ext cx="3124200" cy="1117600"/>
          </a:xfrm>
          <a:prstGeom prst="rect">
            <a:avLst/>
          </a:prstGeom>
          <a:noFill/>
          <a:ln w="9525">
            <a:noFill/>
            <a:miter lim="800000"/>
            <a:headEnd/>
            <a:tailEnd/>
          </a:ln>
        </p:spPr>
      </p:pic>
      <p:sp>
        <p:nvSpPr>
          <p:cNvPr id="8" name="Title 1"/>
          <p:cNvSpPr txBox="1">
            <a:spLocks/>
          </p:cNvSpPr>
          <p:nvPr/>
        </p:nvSpPr>
        <p:spPr>
          <a:xfrm>
            <a:off x="4648200" y="2779482"/>
            <a:ext cx="38100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0.278   and   -0.243</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sz="2800" dirty="0" smtClean="0">
                <a:latin typeface="Times New Roman" pitchFamily="18" charset="0"/>
                <a:cs typeface="Times New Roman" pitchFamily="18" charset="0"/>
              </a:rPr>
              <a:t>in our case</a:t>
            </a:r>
            <a:endParaRPr lang="en-US" dirty="0">
              <a:latin typeface="Times New Roman" pitchFamily="18" charset="0"/>
              <a:cs typeface="Times New Roman" pitchFamily="18" charset="0"/>
            </a:endParaRPr>
          </a:p>
        </p:txBody>
      </p:sp>
      <p:sp>
        <p:nvSpPr>
          <p:cNvPr id="6" name="Title 1"/>
          <p:cNvSpPr txBox="1">
            <a:spLocks/>
          </p:cNvSpPr>
          <p:nvPr/>
        </p:nvSpPr>
        <p:spPr>
          <a:xfrm>
            <a:off x="0" y="3810000"/>
            <a:ext cx="9144000" cy="13716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the key question is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Are these unusually large values for </a:t>
            </a:r>
            <a:r>
              <a:rPr lang="en-US" sz="3100" i="1" dirty="0" smtClean="0">
                <a:latin typeface="Cambria Math" pitchFamily="18" charset="0"/>
                <a:ea typeface="Cambria Math" pitchFamily="18" charset="0"/>
                <a:cs typeface="Times New Roman" pitchFamily="18" charset="0"/>
              </a:rPr>
              <a:t>Z </a:t>
            </a:r>
            <a:r>
              <a:rPr lang="en-US" sz="3100" dirty="0" smtClean="0">
                <a:latin typeface="Times New Roman" pitchFamily="18" charset="0"/>
                <a:ea typeface="+mj-ea"/>
                <a:cs typeface="Times New Roman" pitchFamily="18" charset="0"/>
              </a:rPr>
              <a:t>?</a:t>
            </a:r>
          </a:p>
        </p:txBody>
      </p:sp>
      <p:pic>
        <p:nvPicPr>
          <p:cNvPr id="12290" name="Picture 2"/>
          <p:cNvPicPr>
            <a:picLocks noChangeAspect="1" noChangeArrowheads="1"/>
          </p:cNvPicPr>
          <p:nvPr/>
        </p:nvPicPr>
        <p:blipFill>
          <a:blip r:embed="rId3" cstate="print"/>
          <a:srcRect l="16273" t="53120" r="62205" b="35193"/>
          <a:stretch>
            <a:fillRect/>
          </a:stretch>
        </p:blipFill>
        <p:spPr bwMode="auto">
          <a:xfrm>
            <a:off x="1219200" y="2703282"/>
            <a:ext cx="3124200" cy="1117600"/>
          </a:xfrm>
          <a:prstGeom prst="rect">
            <a:avLst/>
          </a:prstGeom>
          <a:noFill/>
          <a:ln w="9525">
            <a:noFill/>
            <a:miter lim="800000"/>
            <a:headEnd/>
            <a:tailEnd/>
          </a:ln>
        </p:spPr>
      </p:pic>
      <p:sp>
        <p:nvSpPr>
          <p:cNvPr id="8" name="Title 1"/>
          <p:cNvSpPr txBox="1">
            <a:spLocks/>
          </p:cNvSpPr>
          <p:nvPr/>
        </p:nvSpPr>
        <p:spPr>
          <a:xfrm>
            <a:off x="4648200" y="2779482"/>
            <a:ext cx="38100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0.278   and   -0.243</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 name="Line Callout 1 6"/>
          <p:cNvSpPr/>
          <p:nvPr/>
        </p:nvSpPr>
        <p:spPr>
          <a:xfrm>
            <a:off x="5029200" y="609600"/>
            <a:ext cx="3733800" cy="2362200"/>
          </a:xfrm>
          <a:prstGeom prst="borderCallout1">
            <a:avLst>
              <a:gd name="adj1" fmla="val 49950"/>
              <a:gd name="adj2" fmla="val 14369"/>
              <a:gd name="adj3" fmla="val 120725"/>
              <a:gd name="adj4" fmla="val -31481"/>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rgbClr val="FF0000"/>
                </a:solidFill>
              </a:rPr>
              <a:t>this is called</a:t>
            </a:r>
          </a:p>
          <a:p>
            <a:pPr algn="ctr"/>
            <a:r>
              <a:rPr lang="en-US" sz="2800" i="1">
                <a:solidFill>
                  <a:srgbClr val="FF0000"/>
                </a:solidFill>
              </a:rPr>
              <a:t>the standard error of the mean</a:t>
            </a:r>
          </a:p>
          <a:p>
            <a:pPr algn="ctr"/>
            <a:endParaRPr lang="en-US" sz="2800">
              <a:solidFill>
                <a:srgbClr val="FF0000"/>
              </a:solidFill>
            </a:endParaRPr>
          </a:p>
          <a:p>
            <a:pPr algn="ctr"/>
            <a:r>
              <a:rPr lang="en-US" sz="2800">
                <a:solidFill>
                  <a:srgbClr val="FF0000"/>
                </a:solidFill>
              </a:rPr>
              <a:t>(stdev / N</a:t>
            </a:r>
            <a:r>
              <a:rPr lang="en-US" sz="2800" baseline="30000">
                <a:solidFill>
                  <a:srgbClr val="FF0000"/>
                </a:solidFill>
              </a:rPr>
              <a:t>1/2</a:t>
            </a:r>
            <a:r>
              <a:rPr lang="en-US" sz="2800">
                <a:solidFill>
                  <a:srgbClr val="FF0000"/>
                </a:solidFill>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Freeform 13"/>
          <p:cNvSpPr/>
          <p:nvPr/>
        </p:nvSpPr>
        <p:spPr>
          <a:xfrm>
            <a:off x="2057399" y="5314820"/>
            <a:ext cx="3448845" cy="1027112"/>
          </a:xfrm>
          <a:custGeom>
            <a:avLst/>
            <a:gdLst>
              <a:gd name="connsiteX0" fmla="*/ 0 w 3430587"/>
              <a:gd name="connsiteY0" fmla="*/ 986631 h 1029494"/>
              <a:gd name="connsiteX1" fmla="*/ 338137 w 3430587"/>
              <a:gd name="connsiteY1" fmla="*/ 962819 h 1029494"/>
              <a:gd name="connsiteX2" fmla="*/ 685800 w 3430587"/>
              <a:gd name="connsiteY2" fmla="*/ 905669 h 1029494"/>
              <a:gd name="connsiteX3" fmla="*/ 1028700 w 3430587"/>
              <a:gd name="connsiteY3" fmla="*/ 748506 h 1029494"/>
              <a:gd name="connsiteX4" fmla="*/ 1328737 w 3430587"/>
              <a:gd name="connsiteY4" fmla="*/ 538956 h 1029494"/>
              <a:gd name="connsiteX5" fmla="*/ 1695450 w 3430587"/>
              <a:gd name="connsiteY5" fmla="*/ 281781 h 1029494"/>
              <a:gd name="connsiteX6" fmla="*/ 1924050 w 3430587"/>
              <a:gd name="connsiteY6" fmla="*/ 119856 h 1029494"/>
              <a:gd name="connsiteX7" fmla="*/ 2166937 w 3430587"/>
              <a:gd name="connsiteY7" fmla="*/ 29369 h 1029494"/>
              <a:gd name="connsiteX8" fmla="*/ 2328862 w 3430587"/>
              <a:gd name="connsiteY8" fmla="*/ 794 h 1029494"/>
              <a:gd name="connsiteX9" fmla="*/ 2509837 w 3430587"/>
              <a:gd name="connsiteY9" fmla="*/ 24606 h 1029494"/>
              <a:gd name="connsiteX10" fmla="*/ 2671762 w 3430587"/>
              <a:gd name="connsiteY10" fmla="*/ 91281 h 1029494"/>
              <a:gd name="connsiteX11" fmla="*/ 2852737 w 3430587"/>
              <a:gd name="connsiteY11" fmla="*/ 219869 h 1029494"/>
              <a:gd name="connsiteX12" fmla="*/ 3038475 w 3430587"/>
              <a:gd name="connsiteY12" fmla="*/ 362744 h 1029494"/>
              <a:gd name="connsiteX13" fmla="*/ 3200400 w 3430587"/>
              <a:gd name="connsiteY13" fmla="*/ 500856 h 1029494"/>
              <a:gd name="connsiteX14" fmla="*/ 3395662 w 3430587"/>
              <a:gd name="connsiteY14" fmla="*/ 615156 h 1029494"/>
              <a:gd name="connsiteX15" fmla="*/ 3409950 w 3430587"/>
              <a:gd name="connsiteY15" fmla="*/ 1029494 h 1029494"/>
              <a:gd name="connsiteX0" fmla="*/ 0 w 3420268"/>
              <a:gd name="connsiteY0" fmla="*/ 986631 h 1029494"/>
              <a:gd name="connsiteX1" fmla="*/ 338137 w 3420268"/>
              <a:gd name="connsiteY1" fmla="*/ 962819 h 1029494"/>
              <a:gd name="connsiteX2" fmla="*/ 685800 w 3420268"/>
              <a:gd name="connsiteY2" fmla="*/ 905669 h 1029494"/>
              <a:gd name="connsiteX3" fmla="*/ 1028700 w 3420268"/>
              <a:gd name="connsiteY3" fmla="*/ 748506 h 1029494"/>
              <a:gd name="connsiteX4" fmla="*/ 1328737 w 3420268"/>
              <a:gd name="connsiteY4" fmla="*/ 538956 h 1029494"/>
              <a:gd name="connsiteX5" fmla="*/ 1695450 w 3420268"/>
              <a:gd name="connsiteY5" fmla="*/ 281781 h 1029494"/>
              <a:gd name="connsiteX6" fmla="*/ 1924050 w 3420268"/>
              <a:gd name="connsiteY6" fmla="*/ 119856 h 1029494"/>
              <a:gd name="connsiteX7" fmla="*/ 2166937 w 3420268"/>
              <a:gd name="connsiteY7" fmla="*/ 29369 h 1029494"/>
              <a:gd name="connsiteX8" fmla="*/ 2328862 w 3420268"/>
              <a:gd name="connsiteY8" fmla="*/ 794 h 1029494"/>
              <a:gd name="connsiteX9" fmla="*/ 2509837 w 3420268"/>
              <a:gd name="connsiteY9" fmla="*/ 24606 h 1029494"/>
              <a:gd name="connsiteX10" fmla="*/ 2671762 w 3420268"/>
              <a:gd name="connsiteY10" fmla="*/ 91281 h 1029494"/>
              <a:gd name="connsiteX11" fmla="*/ 2852737 w 3420268"/>
              <a:gd name="connsiteY11" fmla="*/ 219869 h 1029494"/>
              <a:gd name="connsiteX12" fmla="*/ 3038475 w 3420268"/>
              <a:gd name="connsiteY12" fmla="*/ 362744 h 1029494"/>
              <a:gd name="connsiteX13" fmla="*/ 3200400 w 3420268"/>
              <a:gd name="connsiteY13" fmla="*/ 500856 h 1029494"/>
              <a:gd name="connsiteX14" fmla="*/ 3395662 w 3420268"/>
              <a:gd name="connsiteY14" fmla="*/ 615156 h 1029494"/>
              <a:gd name="connsiteX15" fmla="*/ 3409950 w 3420268"/>
              <a:gd name="connsiteY15" fmla="*/ 1029494 h 1029494"/>
              <a:gd name="connsiteX0" fmla="*/ 0 w 3420268"/>
              <a:gd name="connsiteY0" fmla="*/ 986631 h 1029494"/>
              <a:gd name="connsiteX1" fmla="*/ 338137 w 3420268"/>
              <a:gd name="connsiteY1" fmla="*/ 962819 h 1029494"/>
              <a:gd name="connsiteX2" fmla="*/ 685800 w 3420268"/>
              <a:gd name="connsiteY2" fmla="*/ 905669 h 1029494"/>
              <a:gd name="connsiteX3" fmla="*/ 1028700 w 3420268"/>
              <a:gd name="connsiteY3" fmla="*/ 748506 h 1029494"/>
              <a:gd name="connsiteX4" fmla="*/ 1328737 w 3420268"/>
              <a:gd name="connsiteY4" fmla="*/ 538956 h 1029494"/>
              <a:gd name="connsiteX5" fmla="*/ 1695450 w 3420268"/>
              <a:gd name="connsiteY5" fmla="*/ 281781 h 1029494"/>
              <a:gd name="connsiteX6" fmla="*/ 1924050 w 3420268"/>
              <a:gd name="connsiteY6" fmla="*/ 119856 h 1029494"/>
              <a:gd name="connsiteX7" fmla="*/ 2166937 w 3420268"/>
              <a:gd name="connsiteY7" fmla="*/ 29369 h 1029494"/>
              <a:gd name="connsiteX8" fmla="*/ 2328862 w 3420268"/>
              <a:gd name="connsiteY8" fmla="*/ 794 h 1029494"/>
              <a:gd name="connsiteX9" fmla="*/ 2509837 w 3420268"/>
              <a:gd name="connsiteY9" fmla="*/ 24606 h 1029494"/>
              <a:gd name="connsiteX10" fmla="*/ 2671762 w 3420268"/>
              <a:gd name="connsiteY10" fmla="*/ 91281 h 1029494"/>
              <a:gd name="connsiteX11" fmla="*/ 2852737 w 3420268"/>
              <a:gd name="connsiteY11" fmla="*/ 219869 h 1029494"/>
              <a:gd name="connsiteX12" fmla="*/ 3038475 w 3420268"/>
              <a:gd name="connsiteY12" fmla="*/ 362744 h 1029494"/>
              <a:gd name="connsiteX13" fmla="*/ 3200400 w 3420268"/>
              <a:gd name="connsiteY13" fmla="*/ 500856 h 1029494"/>
              <a:gd name="connsiteX14" fmla="*/ 3395662 w 3420268"/>
              <a:gd name="connsiteY14" fmla="*/ 615156 h 1029494"/>
              <a:gd name="connsiteX15" fmla="*/ 3409950 w 3420268"/>
              <a:gd name="connsiteY15" fmla="*/ 1029494 h 1029494"/>
              <a:gd name="connsiteX0" fmla="*/ 0 w 3425031"/>
              <a:gd name="connsiteY0" fmla="*/ 986631 h 1029494"/>
              <a:gd name="connsiteX1" fmla="*/ 338137 w 3425031"/>
              <a:gd name="connsiteY1" fmla="*/ 962819 h 1029494"/>
              <a:gd name="connsiteX2" fmla="*/ 685800 w 3425031"/>
              <a:gd name="connsiteY2" fmla="*/ 905669 h 1029494"/>
              <a:gd name="connsiteX3" fmla="*/ 1028700 w 3425031"/>
              <a:gd name="connsiteY3" fmla="*/ 748506 h 1029494"/>
              <a:gd name="connsiteX4" fmla="*/ 1328737 w 3425031"/>
              <a:gd name="connsiteY4" fmla="*/ 538956 h 1029494"/>
              <a:gd name="connsiteX5" fmla="*/ 1695450 w 3425031"/>
              <a:gd name="connsiteY5" fmla="*/ 281781 h 1029494"/>
              <a:gd name="connsiteX6" fmla="*/ 1924050 w 3425031"/>
              <a:gd name="connsiteY6" fmla="*/ 119856 h 1029494"/>
              <a:gd name="connsiteX7" fmla="*/ 2166937 w 3425031"/>
              <a:gd name="connsiteY7" fmla="*/ 29369 h 1029494"/>
              <a:gd name="connsiteX8" fmla="*/ 2328862 w 3425031"/>
              <a:gd name="connsiteY8" fmla="*/ 794 h 1029494"/>
              <a:gd name="connsiteX9" fmla="*/ 2509837 w 3425031"/>
              <a:gd name="connsiteY9" fmla="*/ 24606 h 1029494"/>
              <a:gd name="connsiteX10" fmla="*/ 2671762 w 3425031"/>
              <a:gd name="connsiteY10" fmla="*/ 91281 h 1029494"/>
              <a:gd name="connsiteX11" fmla="*/ 2852737 w 3425031"/>
              <a:gd name="connsiteY11" fmla="*/ 219869 h 1029494"/>
              <a:gd name="connsiteX12" fmla="*/ 3038475 w 3425031"/>
              <a:gd name="connsiteY12" fmla="*/ 362744 h 1029494"/>
              <a:gd name="connsiteX13" fmla="*/ 3200400 w 3425031"/>
              <a:gd name="connsiteY13" fmla="*/ 500856 h 1029494"/>
              <a:gd name="connsiteX14" fmla="*/ 3395662 w 3425031"/>
              <a:gd name="connsiteY14" fmla="*/ 615156 h 1029494"/>
              <a:gd name="connsiteX15" fmla="*/ 3409950 w 3425031"/>
              <a:gd name="connsiteY15" fmla="*/ 1029494 h 1029494"/>
              <a:gd name="connsiteX0" fmla="*/ 0 w 3420269"/>
              <a:gd name="connsiteY0" fmla="*/ 986631 h 1029494"/>
              <a:gd name="connsiteX1" fmla="*/ 338137 w 3420269"/>
              <a:gd name="connsiteY1" fmla="*/ 962819 h 1029494"/>
              <a:gd name="connsiteX2" fmla="*/ 685800 w 3420269"/>
              <a:gd name="connsiteY2" fmla="*/ 905669 h 1029494"/>
              <a:gd name="connsiteX3" fmla="*/ 1028700 w 3420269"/>
              <a:gd name="connsiteY3" fmla="*/ 748506 h 1029494"/>
              <a:gd name="connsiteX4" fmla="*/ 1328737 w 3420269"/>
              <a:gd name="connsiteY4" fmla="*/ 538956 h 1029494"/>
              <a:gd name="connsiteX5" fmla="*/ 1695450 w 3420269"/>
              <a:gd name="connsiteY5" fmla="*/ 281781 h 1029494"/>
              <a:gd name="connsiteX6" fmla="*/ 1924050 w 3420269"/>
              <a:gd name="connsiteY6" fmla="*/ 119856 h 1029494"/>
              <a:gd name="connsiteX7" fmla="*/ 2166937 w 3420269"/>
              <a:gd name="connsiteY7" fmla="*/ 29369 h 1029494"/>
              <a:gd name="connsiteX8" fmla="*/ 2328862 w 3420269"/>
              <a:gd name="connsiteY8" fmla="*/ 794 h 1029494"/>
              <a:gd name="connsiteX9" fmla="*/ 2509837 w 3420269"/>
              <a:gd name="connsiteY9" fmla="*/ 24606 h 1029494"/>
              <a:gd name="connsiteX10" fmla="*/ 2671762 w 3420269"/>
              <a:gd name="connsiteY10" fmla="*/ 91281 h 1029494"/>
              <a:gd name="connsiteX11" fmla="*/ 2852737 w 3420269"/>
              <a:gd name="connsiteY11" fmla="*/ 219869 h 1029494"/>
              <a:gd name="connsiteX12" fmla="*/ 3038475 w 3420269"/>
              <a:gd name="connsiteY12" fmla="*/ 362744 h 1029494"/>
              <a:gd name="connsiteX13" fmla="*/ 3200400 w 3420269"/>
              <a:gd name="connsiteY13" fmla="*/ 500856 h 1029494"/>
              <a:gd name="connsiteX14" fmla="*/ 3395662 w 3420269"/>
              <a:gd name="connsiteY14" fmla="*/ 615156 h 1029494"/>
              <a:gd name="connsiteX15" fmla="*/ 3409950 w 3420269"/>
              <a:gd name="connsiteY15" fmla="*/ 1029494 h 1029494"/>
              <a:gd name="connsiteX0" fmla="*/ 0 w 3396456"/>
              <a:gd name="connsiteY0" fmla="*/ 986631 h 1027112"/>
              <a:gd name="connsiteX1" fmla="*/ 338137 w 3396456"/>
              <a:gd name="connsiteY1" fmla="*/ 962819 h 1027112"/>
              <a:gd name="connsiteX2" fmla="*/ 685800 w 3396456"/>
              <a:gd name="connsiteY2" fmla="*/ 905669 h 1027112"/>
              <a:gd name="connsiteX3" fmla="*/ 1028700 w 3396456"/>
              <a:gd name="connsiteY3" fmla="*/ 748506 h 1027112"/>
              <a:gd name="connsiteX4" fmla="*/ 1328737 w 3396456"/>
              <a:gd name="connsiteY4" fmla="*/ 538956 h 1027112"/>
              <a:gd name="connsiteX5" fmla="*/ 1695450 w 3396456"/>
              <a:gd name="connsiteY5" fmla="*/ 281781 h 1027112"/>
              <a:gd name="connsiteX6" fmla="*/ 1924050 w 3396456"/>
              <a:gd name="connsiteY6" fmla="*/ 119856 h 1027112"/>
              <a:gd name="connsiteX7" fmla="*/ 2166937 w 3396456"/>
              <a:gd name="connsiteY7" fmla="*/ 29369 h 1027112"/>
              <a:gd name="connsiteX8" fmla="*/ 2328862 w 3396456"/>
              <a:gd name="connsiteY8" fmla="*/ 794 h 1027112"/>
              <a:gd name="connsiteX9" fmla="*/ 2509837 w 3396456"/>
              <a:gd name="connsiteY9" fmla="*/ 24606 h 1027112"/>
              <a:gd name="connsiteX10" fmla="*/ 2671762 w 3396456"/>
              <a:gd name="connsiteY10" fmla="*/ 91281 h 1027112"/>
              <a:gd name="connsiteX11" fmla="*/ 2852737 w 3396456"/>
              <a:gd name="connsiteY11" fmla="*/ 219869 h 1027112"/>
              <a:gd name="connsiteX12" fmla="*/ 3038475 w 3396456"/>
              <a:gd name="connsiteY12" fmla="*/ 362744 h 1027112"/>
              <a:gd name="connsiteX13" fmla="*/ 3200400 w 3396456"/>
              <a:gd name="connsiteY13" fmla="*/ 500856 h 1027112"/>
              <a:gd name="connsiteX14" fmla="*/ 3395662 w 3396456"/>
              <a:gd name="connsiteY14" fmla="*/ 615156 h 1027112"/>
              <a:gd name="connsiteX15" fmla="*/ 3386137 w 3396456"/>
              <a:gd name="connsiteY15" fmla="*/ 1024731 h 1027112"/>
              <a:gd name="connsiteX0" fmla="*/ 0 w 3395662"/>
              <a:gd name="connsiteY0" fmla="*/ 986631 h 1027112"/>
              <a:gd name="connsiteX1" fmla="*/ 338137 w 3395662"/>
              <a:gd name="connsiteY1" fmla="*/ 962819 h 1027112"/>
              <a:gd name="connsiteX2" fmla="*/ 685800 w 3395662"/>
              <a:gd name="connsiteY2" fmla="*/ 905669 h 1027112"/>
              <a:gd name="connsiteX3" fmla="*/ 1028700 w 3395662"/>
              <a:gd name="connsiteY3" fmla="*/ 748506 h 1027112"/>
              <a:gd name="connsiteX4" fmla="*/ 1328737 w 3395662"/>
              <a:gd name="connsiteY4" fmla="*/ 538956 h 1027112"/>
              <a:gd name="connsiteX5" fmla="*/ 1695450 w 3395662"/>
              <a:gd name="connsiteY5" fmla="*/ 281781 h 1027112"/>
              <a:gd name="connsiteX6" fmla="*/ 1924050 w 3395662"/>
              <a:gd name="connsiteY6" fmla="*/ 119856 h 1027112"/>
              <a:gd name="connsiteX7" fmla="*/ 2166937 w 3395662"/>
              <a:gd name="connsiteY7" fmla="*/ 29369 h 1027112"/>
              <a:gd name="connsiteX8" fmla="*/ 2328862 w 3395662"/>
              <a:gd name="connsiteY8" fmla="*/ 794 h 1027112"/>
              <a:gd name="connsiteX9" fmla="*/ 2509837 w 3395662"/>
              <a:gd name="connsiteY9" fmla="*/ 24606 h 1027112"/>
              <a:gd name="connsiteX10" fmla="*/ 2671762 w 3395662"/>
              <a:gd name="connsiteY10" fmla="*/ 91281 h 1027112"/>
              <a:gd name="connsiteX11" fmla="*/ 2852737 w 3395662"/>
              <a:gd name="connsiteY11" fmla="*/ 219869 h 1027112"/>
              <a:gd name="connsiteX12" fmla="*/ 3038475 w 3395662"/>
              <a:gd name="connsiteY12" fmla="*/ 362744 h 1027112"/>
              <a:gd name="connsiteX13" fmla="*/ 3200400 w 3395662"/>
              <a:gd name="connsiteY13" fmla="*/ 500856 h 1027112"/>
              <a:gd name="connsiteX14" fmla="*/ 3395662 w 3395662"/>
              <a:gd name="connsiteY14" fmla="*/ 615156 h 1027112"/>
              <a:gd name="connsiteX15" fmla="*/ 3386137 w 3395662"/>
              <a:gd name="connsiteY15" fmla="*/ 1024731 h 1027112"/>
              <a:gd name="connsiteX0" fmla="*/ 0 w 3405982"/>
              <a:gd name="connsiteY0" fmla="*/ 986631 h 1027112"/>
              <a:gd name="connsiteX1" fmla="*/ 338137 w 3405982"/>
              <a:gd name="connsiteY1" fmla="*/ 962819 h 1027112"/>
              <a:gd name="connsiteX2" fmla="*/ 685800 w 3405982"/>
              <a:gd name="connsiteY2" fmla="*/ 905669 h 1027112"/>
              <a:gd name="connsiteX3" fmla="*/ 1028700 w 3405982"/>
              <a:gd name="connsiteY3" fmla="*/ 748506 h 1027112"/>
              <a:gd name="connsiteX4" fmla="*/ 1328737 w 3405982"/>
              <a:gd name="connsiteY4" fmla="*/ 538956 h 1027112"/>
              <a:gd name="connsiteX5" fmla="*/ 1695450 w 3405982"/>
              <a:gd name="connsiteY5" fmla="*/ 281781 h 1027112"/>
              <a:gd name="connsiteX6" fmla="*/ 1924050 w 3405982"/>
              <a:gd name="connsiteY6" fmla="*/ 119856 h 1027112"/>
              <a:gd name="connsiteX7" fmla="*/ 2166937 w 3405982"/>
              <a:gd name="connsiteY7" fmla="*/ 29369 h 1027112"/>
              <a:gd name="connsiteX8" fmla="*/ 2328862 w 3405982"/>
              <a:gd name="connsiteY8" fmla="*/ 794 h 1027112"/>
              <a:gd name="connsiteX9" fmla="*/ 2509837 w 3405982"/>
              <a:gd name="connsiteY9" fmla="*/ 24606 h 1027112"/>
              <a:gd name="connsiteX10" fmla="*/ 2671762 w 3405982"/>
              <a:gd name="connsiteY10" fmla="*/ 91281 h 1027112"/>
              <a:gd name="connsiteX11" fmla="*/ 2852737 w 3405982"/>
              <a:gd name="connsiteY11" fmla="*/ 219869 h 1027112"/>
              <a:gd name="connsiteX12" fmla="*/ 3038475 w 3405982"/>
              <a:gd name="connsiteY12" fmla="*/ 362744 h 1027112"/>
              <a:gd name="connsiteX13" fmla="*/ 3200400 w 3405982"/>
              <a:gd name="connsiteY13" fmla="*/ 500856 h 1027112"/>
              <a:gd name="connsiteX14" fmla="*/ 3395662 w 3405982"/>
              <a:gd name="connsiteY14" fmla="*/ 615156 h 1027112"/>
              <a:gd name="connsiteX15" fmla="*/ 3400425 w 3405982"/>
              <a:gd name="connsiteY15" fmla="*/ 1019969 h 1027112"/>
              <a:gd name="connsiteX0" fmla="*/ 0 w 3448845"/>
              <a:gd name="connsiteY0" fmla="*/ 1024731 h 1027112"/>
              <a:gd name="connsiteX1" fmla="*/ 381000 w 3448845"/>
              <a:gd name="connsiteY1" fmla="*/ 962819 h 1027112"/>
              <a:gd name="connsiteX2" fmla="*/ 728663 w 3448845"/>
              <a:gd name="connsiteY2" fmla="*/ 905669 h 1027112"/>
              <a:gd name="connsiteX3" fmla="*/ 1071563 w 3448845"/>
              <a:gd name="connsiteY3" fmla="*/ 748506 h 1027112"/>
              <a:gd name="connsiteX4" fmla="*/ 1371600 w 3448845"/>
              <a:gd name="connsiteY4" fmla="*/ 538956 h 1027112"/>
              <a:gd name="connsiteX5" fmla="*/ 1738313 w 3448845"/>
              <a:gd name="connsiteY5" fmla="*/ 281781 h 1027112"/>
              <a:gd name="connsiteX6" fmla="*/ 1966913 w 3448845"/>
              <a:gd name="connsiteY6" fmla="*/ 119856 h 1027112"/>
              <a:gd name="connsiteX7" fmla="*/ 2209800 w 3448845"/>
              <a:gd name="connsiteY7" fmla="*/ 29369 h 1027112"/>
              <a:gd name="connsiteX8" fmla="*/ 2371725 w 3448845"/>
              <a:gd name="connsiteY8" fmla="*/ 794 h 1027112"/>
              <a:gd name="connsiteX9" fmla="*/ 2552700 w 3448845"/>
              <a:gd name="connsiteY9" fmla="*/ 24606 h 1027112"/>
              <a:gd name="connsiteX10" fmla="*/ 2714625 w 3448845"/>
              <a:gd name="connsiteY10" fmla="*/ 91281 h 1027112"/>
              <a:gd name="connsiteX11" fmla="*/ 2895600 w 3448845"/>
              <a:gd name="connsiteY11" fmla="*/ 219869 h 1027112"/>
              <a:gd name="connsiteX12" fmla="*/ 3081338 w 3448845"/>
              <a:gd name="connsiteY12" fmla="*/ 362744 h 1027112"/>
              <a:gd name="connsiteX13" fmla="*/ 3243263 w 3448845"/>
              <a:gd name="connsiteY13" fmla="*/ 500856 h 1027112"/>
              <a:gd name="connsiteX14" fmla="*/ 3438525 w 3448845"/>
              <a:gd name="connsiteY14" fmla="*/ 615156 h 1027112"/>
              <a:gd name="connsiteX15" fmla="*/ 3443288 w 3448845"/>
              <a:gd name="connsiteY15" fmla="*/ 1019969 h 1027112"/>
              <a:gd name="connsiteX0" fmla="*/ 0 w 3448845"/>
              <a:gd name="connsiteY0" fmla="*/ 1024731 h 1027112"/>
              <a:gd name="connsiteX1" fmla="*/ 381000 w 3448845"/>
              <a:gd name="connsiteY1" fmla="*/ 962819 h 1027112"/>
              <a:gd name="connsiteX2" fmla="*/ 728663 w 3448845"/>
              <a:gd name="connsiteY2" fmla="*/ 905669 h 1027112"/>
              <a:gd name="connsiteX3" fmla="*/ 1071563 w 3448845"/>
              <a:gd name="connsiteY3" fmla="*/ 748506 h 1027112"/>
              <a:gd name="connsiteX4" fmla="*/ 1371600 w 3448845"/>
              <a:gd name="connsiteY4" fmla="*/ 538956 h 1027112"/>
              <a:gd name="connsiteX5" fmla="*/ 1738313 w 3448845"/>
              <a:gd name="connsiteY5" fmla="*/ 281781 h 1027112"/>
              <a:gd name="connsiteX6" fmla="*/ 1966913 w 3448845"/>
              <a:gd name="connsiteY6" fmla="*/ 119856 h 1027112"/>
              <a:gd name="connsiteX7" fmla="*/ 2209800 w 3448845"/>
              <a:gd name="connsiteY7" fmla="*/ 29369 h 1027112"/>
              <a:gd name="connsiteX8" fmla="*/ 2371725 w 3448845"/>
              <a:gd name="connsiteY8" fmla="*/ 794 h 1027112"/>
              <a:gd name="connsiteX9" fmla="*/ 2552700 w 3448845"/>
              <a:gd name="connsiteY9" fmla="*/ 24606 h 1027112"/>
              <a:gd name="connsiteX10" fmla="*/ 2714625 w 3448845"/>
              <a:gd name="connsiteY10" fmla="*/ 91281 h 1027112"/>
              <a:gd name="connsiteX11" fmla="*/ 2895600 w 3448845"/>
              <a:gd name="connsiteY11" fmla="*/ 219869 h 1027112"/>
              <a:gd name="connsiteX12" fmla="*/ 3081338 w 3448845"/>
              <a:gd name="connsiteY12" fmla="*/ 362744 h 1027112"/>
              <a:gd name="connsiteX13" fmla="*/ 3243263 w 3448845"/>
              <a:gd name="connsiteY13" fmla="*/ 500856 h 1027112"/>
              <a:gd name="connsiteX14" fmla="*/ 3438525 w 3448845"/>
              <a:gd name="connsiteY14" fmla="*/ 615156 h 1027112"/>
              <a:gd name="connsiteX15" fmla="*/ 3443288 w 3448845"/>
              <a:gd name="connsiteY15" fmla="*/ 1019969 h 102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8845" h="1027112">
                <a:moveTo>
                  <a:pt x="0" y="1024731"/>
                </a:moveTo>
                <a:cubicBezTo>
                  <a:pt x="40481" y="990997"/>
                  <a:pt x="259556" y="982663"/>
                  <a:pt x="381000" y="962819"/>
                </a:cubicBezTo>
                <a:cubicBezTo>
                  <a:pt x="502444" y="942975"/>
                  <a:pt x="613569" y="941388"/>
                  <a:pt x="728663" y="905669"/>
                </a:cubicBezTo>
                <a:cubicBezTo>
                  <a:pt x="843757" y="869950"/>
                  <a:pt x="964407" y="809625"/>
                  <a:pt x="1071563" y="748506"/>
                </a:cubicBezTo>
                <a:cubicBezTo>
                  <a:pt x="1178719" y="687387"/>
                  <a:pt x="1371600" y="538956"/>
                  <a:pt x="1371600" y="538956"/>
                </a:cubicBezTo>
                <a:lnTo>
                  <a:pt x="1738313" y="281781"/>
                </a:lnTo>
                <a:cubicBezTo>
                  <a:pt x="1837532" y="211931"/>
                  <a:pt x="1888332" y="161925"/>
                  <a:pt x="1966913" y="119856"/>
                </a:cubicBezTo>
                <a:cubicBezTo>
                  <a:pt x="2045494" y="77787"/>
                  <a:pt x="2142331" y="49213"/>
                  <a:pt x="2209800" y="29369"/>
                </a:cubicBezTo>
                <a:cubicBezTo>
                  <a:pt x="2277269" y="9525"/>
                  <a:pt x="2314575" y="1588"/>
                  <a:pt x="2371725" y="794"/>
                </a:cubicBezTo>
                <a:cubicBezTo>
                  <a:pt x="2428875" y="0"/>
                  <a:pt x="2495550" y="9525"/>
                  <a:pt x="2552700" y="24606"/>
                </a:cubicBezTo>
                <a:cubicBezTo>
                  <a:pt x="2609850" y="39687"/>
                  <a:pt x="2657475" y="58737"/>
                  <a:pt x="2714625" y="91281"/>
                </a:cubicBezTo>
                <a:cubicBezTo>
                  <a:pt x="2771775" y="123825"/>
                  <a:pt x="2834481" y="174625"/>
                  <a:pt x="2895600" y="219869"/>
                </a:cubicBezTo>
                <a:cubicBezTo>
                  <a:pt x="2956719" y="265113"/>
                  <a:pt x="3023394" y="315913"/>
                  <a:pt x="3081338" y="362744"/>
                </a:cubicBezTo>
                <a:cubicBezTo>
                  <a:pt x="3139282" y="409575"/>
                  <a:pt x="3183732" y="458787"/>
                  <a:pt x="3243263" y="500856"/>
                </a:cubicBezTo>
                <a:cubicBezTo>
                  <a:pt x="3302794" y="542925"/>
                  <a:pt x="3313113" y="536575"/>
                  <a:pt x="3438525" y="615156"/>
                </a:cubicBezTo>
                <a:cubicBezTo>
                  <a:pt x="3430588" y="1027112"/>
                  <a:pt x="3448845" y="780653"/>
                  <a:pt x="3443288" y="1019969"/>
                </a:cubicBezTo>
              </a:path>
            </a:pathLst>
          </a:custGeom>
          <a:solidFill>
            <a:schemeClr val="bg1">
              <a:lumMod val="85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152400" y="381000"/>
            <a:ext cx="8763000" cy="1143000"/>
          </a:xfrm>
        </p:spPr>
        <p:txBody>
          <a:bodyPr>
            <a:normAutofit fontScale="90000"/>
          </a:bodyPr>
          <a:lstStyle/>
          <a:p>
            <a:r>
              <a:rPr lang="en-US" sz="3556" i="1" dirty="0" smtClean="0">
                <a:latin typeface="Cambria Math" pitchFamily="18" charset="0"/>
                <a:ea typeface="Cambria Math" pitchFamily="18" charset="0"/>
                <a:cs typeface="Times New Roman" pitchFamily="18" charset="0"/>
              </a:rPr>
              <a:t>example for Normal (Z) distributed statistic </a:t>
            </a:r>
            <a:r>
              <a:rPr lang="en-US" i="1" dirty="0" smtClean="0">
                <a:latin typeface="Cambria Math" pitchFamily="18" charset="0"/>
                <a:ea typeface="Cambria Math" pitchFamily="18" charset="0"/>
                <a:cs typeface="Times New Roman" pitchFamily="18" charset="0"/>
              </a:rPr>
              <a:t/>
            </a:r>
            <a:br>
              <a:rPr lang="en-US" i="1" dirty="0" smtClean="0">
                <a:latin typeface="Cambria Math" pitchFamily="18" charset="0"/>
                <a:ea typeface="Cambria Math" pitchFamily="18" charset="0"/>
                <a:cs typeface="Times New Roman" pitchFamily="18" charset="0"/>
              </a:rPr>
            </a:br>
            <a:r>
              <a:rPr lang="en-US" i="1" dirty="0" smtClean="0">
                <a:latin typeface="Cambria Math" pitchFamily="18" charset="0"/>
                <a:ea typeface="Cambria Math" pitchFamily="18" charset="0"/>
                <a:cs typeface="Times New Roman" pitchFamily="18" charset="0"/>
              </a:rPr>
              <a:t>P(Z’) </a:t>
            </a:r>
            <a:r>
              <a:rPr lang="en-US" dirty="0" smtClean="0">
                <a:latin typeface="Times New Roman" pitchFamily="18" charset="0"/>
                <a:cs typeface="Times New Roman" pitchFamily="18" charset="0"/>
              </a:rPr>
              <a:t>is the cumulative probability from</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dirty="0" smtClean="0">
                <a:latin typeface="Cambria Math" pitchFamily="18" charset="0"/>
                <a:ea typeface="Cambria Math" pitchFamily="18" charset="0"/>
                <a:cs typeface="Times New Roman" pitchFamily="18" charset="0"/>
              </a:rPr>
              <a:t>-∞ </a:t>
            </a:r>
            <a:r>
              <a:rPr lang="en-US" dirty="0" smtClean="0">
                <a:latin typeface="Cambria Math"/>
                <a:ea typeface="Cambria Math"/>
                <a:cs typeface="Times New Roman" pitchFamily="18" charset="0"/>
              </a:rPr>
              <a:t>to </a:t>
            </a:r>
            <a:r>
              <a:rPr lang="en-US" i="1" dirty="0" smtClean="0">
                <a:latin typeface="Cambria Math" pitchFamily="18" charset="0"/>
                <a:ea typeface="Cambria Math" pitchFamily="18" charset="0"/>
                <a:cs typeface="Times New Roman" pitchFamily="18" charset="0"/>
              </a:rPr>
              <a:t>Z’</a:t>
            </a:r>
            <a:endParaRPr lang="en-US" i="1" dirty="0">
              <a:latin typeface="Cambria Math" pitchFamily="18" charset="0"/>
              <a:ea typeface="Cambria Math" pitchFamily="18" charset="0"/>
              <a:cs typeface="Times New Roman" pitchFamily="18" charset="0"/>
            </a:endParaRPr>
          </a:p>
        </p:txBody>
      </p:sp>
      <p:pic>
        <p:nvPicPr>
          <p:cNvPr id="13314" name="Picture 2"/>
          <p:cNvPicPr>
            <a:picLocks noGrp="1" noChangeAspect="1" noChangeArrowheads="1"/>
          </p:cNvPicPr>
          <p:nvPr>
            <p:ph idx="1"/>
          </p:nvPr>
        </p:nvPicPr>
        <p:blipFill>
          <a:blip r:embed="rId2" cstate="print"/>
          <a:srcRect l="33363" t="48825" r="8961" b="36022"/>
          <a:stretch>
            <a:fillRect/>
          </a:stretch>
        </p:blipFill>
        <p:spPr bwMode="auto">
          <a:xfrm>
            <a:off x="914400" y="2133600"/>
            <a:ext cx="7484533" cy="1295400"/>
          </a:xfrm>
          <a:prstGeom prst="rect">
            <a:avLst/>
          </a:prstGeom>
          <a:noFill/>
          <a:ln w="9525">
            <a:noFill/>
            <a:miter lim="800000"/>
            <a:headEnd/>
            <a:tailEnd/>
          </a:ln>
        </p:spPr>
      </p:pic>
      <p:cxnSp>
        <p:nvCxnSpPr>
          <p:cNvPr id="6" name="Straight Arrow Connector 5"/>
          <p:cNvCxnSpPr/>
          <p:nvPr/>
        </p:nvCxnSpPr>
        <p:spPr>
          <a:xfrm>
            <a:off x="2039256" y="6330025"/>
            <a:ext cx="4800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3581400" y="5644225"/>
            <a:ext cx="1676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981200" y="5305558"/>
            <a:ext cx="4713742" cy="991129"/>
          </a:xfrm>
          <a:custGeom>
            <a:avLst/>
            <a:gdLst>
              <a:gd name="connsiteX0" fmla="*/ 0 w 4717143"/>
              <a:gd name="connsiteY0" fmla="*/ 936171 h 984552"/>
              <a:gd name="connsiteX1" fmla="*/ 870857 w 4717143"/>
              <a:gd name="connsiteY1" fmla="*/ 892628 h 984552"/>
              <a:gd name="connsiteX2" fmla="*/ 1567543 w 4717143"/>
              <a:gd name="connsiteY2" fmla="*/ 384628 h 984552"/>
              <a:gd name="connsiteX3" fmla="*/ 2133600 w 4717143"/>
              <a:gd name="connsiteY3" fmla="*/ 65314 h 984552"/>
              <a:gd name="connsiteX4" fmla="*/ 2423885 w 4717143"/>
              <a:gd name="connsiteY4" fmla="*/ 7257 h 984552"/>
              <a:gd name="connsiteX5" fmla="*/ 2801257 w 4717143"/>
              <a:gd name="connsiteY5" fmla="*/ 108857 h 984552"/>
              <a:gd name="connsiteX6" fmla="*/ 3396343 w 4717143"/>
              <a:gd name="connsiteY6" fmla="*/ 558800 h 984552"/>
              <a:gd name="connsiteX7" fmla="*/ 4093028 w 4717143"/>
              <a:gd name="connsiteY7" fmla="*/ 849085 h 984552"/>
              <a:gd name="connsiteX8" fmla="*/ 4717143 w 4717143"/>
              <a:gd name="connsiteY8" fmla="*/ 921657 h 984552"/>
              <a:gd name="connsiteX0" fmla="*/ 0 w 4717143"/>
              <a:gd name="connsiteY0" fmla="*/ 930123 h 978504"/>
              <a:gd name="connsiteX1" fmla="*/ 870857 w 4717143"/>
              <a:gd name="connsiteY1" fmla="*/ 886580 h 978504"/>
              <a:gd name="connsiteX2" fmla="*/ 1567543 w 4717143"/>
              <a:gd name="connsiteY2" fmla="*/ 378580 h 978504"/>
              <a:gd name="connsiteX3" fmla="*/ 2122714 w 4717143"/>
              <a:gd name="connsiteY3" fmla="*/ 110066 h 978504"/>
              <a:gd name="connsiteX4" fmla="*/ 2423885 w 4717143"/>
              <a:gd name="connsiteY4" fmla="*/ 1209 h 978504"/>
              <a:gd name="connsiteX5" fmla="*/ 2801257 w 4717143"/>
              <a:gd name="connsiteY5" fmla="*/ 102809 h 978504"/>
              <a:gd name="connsiteX6" fmla="*/ 3396343 w 4717143"/>
              <a:gd name="connsiteY6" fmla="*/ 552752 h 978504"/>
              <a:gd name="connsiteX7" fmla="*/ 4093028 w 4717143"/>
              <a:gd name="connsiteY7" fmla="*/ 843037 h 978504"/>
              <a:gd name="connsiteX8" fmla="*/ 4717143 w 4717143"/>
              <a:gd name="connsiteY8" fmla="*/ 915609 h 978504"/>
              <a:gd name="connsiteX0" fmla="*/ 0 w 4717143"/>
              <a:gd name="connsiteY0" fmla="*/ 930123 h 978504"/>
              <a:gd name="connsiteX1" fmla="*/ 870857 w 4717143"/>
              <a:gd name="connsiteY1" fmla="*/ 886580 h 978504"/>
              <a:gd name="connsiteX2" fmla="*/ 1567543 w 4717143"/>
              <a:gd name="connsiteY2" fmla="*/ 378580 h 978504"/>
              <a:gd name="connsiteX3" fmla="*/ 2046514 w 4717143"/>
              <a:gd name="connsiteY3" fmla="*/ 110066 h 978504"/>
              <a:gd name="connsiteX4" fmla="*/ 2423885 w 4717143"/>
              <a:gd name="connsiteY4" fmla="*/ 1209 h 978504"/>
              <a:gd name="connsiteX5" fmla="*/ 2801257 w 4717143"/>
              <a:gd name="connsiteY5" fmla="*/ 102809 h 978504"/>
              <a:gd name="connsiteX6" fmla="*/ 3396343 w 4717143"/>
              <a:gd name="connsiteY6" fmla="*/ 552752 h 978504"/>
              <a:gd name="connsiteX7" fmla="*/ 4093028 w 4717143"/>
              <a:gd name="connsiteY7" fmla="*/ 843037 h 978504"/>
              <a:gd name="connsiteX8" fmla="*/ 4717143 w 4717143"/>
              <a:gd name="connsiteY8" fmla="*/ 915609 h 978504"/>
              <a:gd name="connsiteX0" fmla="*/ 0 w 4717143"/>
              <a:gd name="connsiteY0" fmla="*/ 930123 h 978504"/>
              <a:gd name="connsiteX1" fmla="*/ 870857 w 4717143"/>
              <a:gd name="connsiteY1" fmla="*/ 886580 h 978504"/>
              <a:gd name="connsiteX2" fmla="*/ 1567543 w 4717143"/>
              <a:gd name="connsiteY2" fmla="*/ 378580 h 978504"/>
              <a:gd name="connsiteX3" fmla="*/ 2046514 w 4717143"/>
              <a:gd name="connsiteY3" fmla="*/ 110066 h 978504"/>
              <a:gd name="connsiteX4" fmla="*/ 2423885 w 4717143"/>
              <a:gd name="connsiteY4" fmla="*/ 1209 h 978504"/>
              <a:gd name="connsiteX5" fmla="*/ 2801257 w 4717143"/>
              <a:gd name="connsiteY5" fmla="*/ 102809 h 978504"/>
              <a:gd name="connsiteX6" fmla="*/ 3418114 w 4717143"/>
              <a:gd name="connsiteY6" fmla="*/ 567266 h 978504"/>
              <a:gd name="connsiteX7" fmla="*/ 4093028 w 4717143"/>
              <a:gd name="connsiteY7" fmla="*/ 843037 h 978504"/>
              <a:gd name="connsiteX8" fmla="*/ 4717143 w 4717143"/>
              <a:gd name="connsiteY8" fmla="*/ 915609 h 978504"/>
              <a:gd name="connsiteX0" fmla="*/ 0 w 4717143"/>
              <a:gd name="connsiteY0" fmla="*/ 930123 h 959756"/>
              <a:gd name="connsiteX1" fmla="*/ 870857 w 4717143"/>
              <a:gd name="connsiteY1" fmla="*/ 886580 h 959756"/>
              <a:gd name="connsiteX2" fmla="*/ 1513114 w 4717143"/>
              <a:gd name="connsiteY2" fmla="*/ 491066 h 959756"/>
              <a:gd name="connsiteX3" fmla="*/ 2046514 w 4717143"/>
              <a:gd name="connsiteY3" fmla="*/ 110066 h 959756"/>
              <a:gd name="connsiteX4" fmla="*/ 2423885 w 4717143"/>
              <a:gd name="connsiteY4" fmla="*/ 1209 h 959756"/>
              <a:gd name="connsiteX5" fmla="*/ 2801257 w 4717143"/>
              <a:gd name="connsiteY5" fmla="*/ 102809 h 959756"/>
              <a:gd name="connsiteX6" fmla="*/ 3418114 w 4717143"/>
              <a:gd name="connsiteY6" fmla="*/ 567266 h 959756"/>
              <a:gd name="connsiteX7" fmla="*/ 4093028 w 4717143"/>
              <a:gd name="connsiteY7" fmla="*/ 843037 h 959756"/>
              <a:gd name="connsiteX8" fmla="*/ 4717143 w 4717143"/>
              <a:gd name="connsiteY8" fmla="*/ 915609 h 959756"/>
              <a:gd name="connsiteX0" fmla="*/ 0 w 4717143"/>
              <a:gd name="connsiteY0" fmla="*/ 930123 h 959756"/>
              <a:gd name="connsiteX1" fmla="*/ 870857 w 4717143"/>
              <a:gd name="connsiteY1" fmla="*/ 886580 h 959756"/>
              <a:gd name="connsiteX2" fmla="*/ 1513114 w 4717143"/>
              <a:gd name="connsiteY2" fmla="*/ 491066 h 959756"/>
              <a:gd name="connsiteX3" fmla="*/ 2046514 w 4717143"/>
              <a:gd name="connsiteY3" fmla="*/ 110066 h 959756"/>
              <a:gd name="connsiteX4" fmla="*/ 2423885 w 4717143"/>
              <a:gd name="connsiteY4" fmla="*/ 1209 h 959756"/>
              <a:gd name="connsiteX5" fmla="*/ 2801257 w 4717143"/>
              <a:gd name="connsiteY5" fmla="*/ 102809 h 959756"/>
              <a:gd name="connsiteX6" fmla="*/ 3418114 w 4717143"/>
              <a:gd name="connsiteY6" fmla="*/ 567266 h 959756"/>
              <a:gd name="connsiteX7" fmla="*/ 4093028 w 4717143"/>
              <a:gd name="connsiteY7" fmla="*/ 843037 h 959756"/>
              <a:gd name="connsiteX8" fmla="*/ 4717143 w 4717143"/>
              <a:gd name="connsiteY8" fmla="*/ 915609 h 959756"/>
              <a:gd name="connsiteX0" fmla="*/ 0 w 4728029"/>
              <a:gd name="connsiteY0" fmla="*/ 948266 h 972456"/>
              <a:gd name="connsiteX1" fmla="*/ 881743 w 4728029"/>
              <a:gd name="connsiteY1" fmla="*/ 886580 h 972456"/>
              <a:gd name="connsiteX2" fmla="*/ 1524000 w 4728029"/>
              <a:gd name="connsiteY2" fmla="*/ 491066 h 972456"/>
              <a:gd name="connsiteX3" fmla="*/ 2057400 w 4728029"/>
              <a:gd name="connsiteY3" fmla="*/ 110066 h 972456"/>
              <a:gd name="connsiteX4" fmla="*/ 2434771 w 4728029"/>
              <a:gd name="connsiteY4" fmla="*/ 1209 h 972456"/>
              <a:gd name="connsiteX5" fmla="*/ 2812143 w 4728029"/>
              <a:gd name="connsiteY5" fmla="*/ 102809 h 972456"/>
              <a:gd name="connsiteX6" fmla="*/ 3429000 w 4728029"/>
              <a:gd name="connsiteY6" fmla="*/ 567266 h 972456"/>
              <a:gd name="connsiteX7" fmla="*/ 4103914 w 4728029"/>
              <a:gd name="connsiteY7" fmla="*/ 843037 h 972456"/>
              <a:gd name="connsiteX8" fmla="*/ 4728029 w 4728029"/>
              <a:gd name="connsiteY8" fmla="*/ 915609 h 972456"/>
              <a:gd name="connsiteX0" fmla="*/ 146957 w 4874986"/>
              <a:gd name="connsiteY0" fmla="*/ 948266 h 1001410"/>
              <a:gd name="connsiteX1" fmla="*/ 146957 w 4874986"/>
              <a:gd name="connsiteY1" fmla="*/ 991129 h 1001410"/>
              <a:gd name="connsiteX2" fmla="*/ 1028700 w 4874986"/>
              <a:gd name="connsiteY2" fmla="*/ 886580 h 1001410"/>
              <a:gd name="connsiteX3" fmla="*/ 1670957 w 4874986"/>
              <a:gd name="connsiteY3" fmla="*/ 491066 h 1001410"/>
              <a:gd name="connsiteX4" fmla="*/ 2204357 w 4874986"/>
              <a:gd name="connsiteY4" fmla="*/ 110066 h 1001410"/>
              <a:gd name="connsiteX5" fmla="*/ 2581728 w 4874986"/>
              <a:gd name="connsiteY5" fmla="*/ 1209 h 1001410"/>
              <a:gd name="connsiteX6" fmla="*/ 2959100 w 4874986"/>
              <a:gd name="connsiteY6" fmla="*/ 102809 h 1001410"/>
              <a:gd name="connsiteX7" fmla="*/ 3575957 w 4874986"/>
              <a:gd name="connsiteY7" fmla="*/ 567266 h 1001410"/>
              <a:gd name="connsiteX8" fmla="*/ 4250871 w 4874986"/>
              <a:gd name="connsiteY8" fmla="*/ 843037 h 1001410"/>
              <a:gd name="connsiteX9" fmla="*/ 4874986 w 4874986"/>
              <a:gd name="connsiteY9" fmla="*/ 915609 h 1001410"/>
              <a:gd name="connsiteX0" fmla="*/ 0 w 4728029"/>
              <a:gd name="connsiteY0" fmla="*/ 991129 h 991129"/>
              <a:gd name="connsiteX1" fmla="*/ 881743 w 4728029"/>
              <a:gd name="connsiteY1" fmla="*/ 886580 h 991129"/>
              <a:gd name="connsiteX2" fmla="*/ 1524000 w 4728029"/>
              <a:gd name="connsiteY2" fmla="*/ 491066 h 991129"/>
              <a:gd name="connsiteX3" fmla="*/ 2057400 w 4728029"/>
              <a:gd name="connsiteY3" fmla="*/ 110066 h 991129"/>
              <a:gd name="connsiteX4" fmla="*/ 2434771 w 4728029"/>
              <a:gd name="connsiteY4" fmla="*/ 1209 h 991129"/>
              <a:gd name="connsiteX5" fmla="*/ 2812143 w 4728029"/>
              <a:gd name="connsiteY5" fmla="*/ 102809 h 991129"/>
              <a:gd name="connsiteX6" fmla="*/ 3429000 w 4728029"/>
              <a:gd name="connsiteY6" fmla="*/ 567266 h 991129"/>
              <a:gd name="connsiteX7" fmla="*/ 4103914 w 4728029"/>
              <a:gd name="connsiteY7" fmla="*/ 843037 h 991129"/>
              <a:gd name="connsiteX8" fmla="*/ 4728029 w 4728029"/>
              <a:gd name="connsiteY8" fmla="*/ 915609 h 991129"/>
              <a:gd name="connsiteX0" fmla="*/ 0 w 4713742"/>
              <a:gd name="connsiteY0" fmla="*/ 991129 h 991129"/>
              <a:gd name="connsiteX1" fmla="*/ 881743 w 4713742"/>
              <a:gd name="connsiteY1" fmla="*/ 886580 h 991129"/>
              <a:gd name="connsiteX2" fmla="*/ 1524000 w 4713742"/>
              <a:gd name="connsiteY2" fmla="*/ 491066 h 991129"/>
              <a:gd name="connsiteX3" fmla="*/ 2057400 w 4713742"/>
              <a:gd name="connsiteY3" fmla="*/ 110066 h 991129"/>
              <a:gd name="connsiteX4" fmla="*/ 2434771 w 4713742"/>
              <a:gd name="connsiteY4" fmla="*/ 1209 h 991129"/>
              <a:gd name="connsiteX5" fmla="*/ 2812143 w 4713742"/>
              <a:gd name="connsiteY5" fmla="*/ 102809 h 991129"/>
              <a:gd name="connsiteX6" fmla="*/ 3429000 w 4713742"/>
              <a:gd name="connsiteY6" fmla="*/ 567266 h 991129"/>
              <a:gd name="connsiteX7" fmla="*/ 4103914 w 4713742"/>
              <a:gd name="connsiteY7" fmla="*/ 843037 h 991129"/>
              <a:gd name="connsiteX8" fmla="*/ 4713742 w 4713742"/>
              <a:gd name="connsiteY8" fmla="*/ 967997 h 99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742" h="991129">
                <a:moveTo>
                  <a:pt x="0" y="991129"/>
                </a:moveTo>
                <a:cubicBezTo>
                  <a:pt x="146957" y="980848"/>
                  <a:pt x="627743" y="969924"/>
                  <a:pt x="881743" y="886580"/>
                </a:cubicBezTo>
                <a:cubicBezTo>
                  <a:pt x="1135743" y="803236"/>
                  <a:pt x="1328057" y="620485"/>
                  <a:pt x="1524000" y="491066"/>
                </a:cubicBezTo>
                <a:cubicBezTo>
                  <a:pt x="1719943" y="361647"/>
                  <a:pt x="1905605" y="191709"/>
                  <a:pt x="2057400" y="110066"/>
                </a:cubicBezTo>
                <a:cubicBezTo>
                  <a:pt x="2209195" y="28423"/>
                  <a:pt x="2308981" y="2418"/>
                  <a:pt x="2434771" y="1209"/>
                </a:cubicBezTo>
                <a:cubicBezTo>
                  <a:pt x="2560561" y="0"/>
                  <a:pt x="2646438" y="8466"/>
                  <a:pt x="2812143" y="102809"/>
                </a:cubicBezTo>
                <a:cubicBezTo>
                  <a:pt x="2977848" y="197152"/>
                  <a:pt x="3213705" y="443895"/>
                  <a:pt x="3429000" y="567266"/>
                </a:cubicBezTo>
                <a:cubicBezTo>
                  <a:pt x="3644295" y="690637"/>
                  <a:pt x="3889790" y="776249"/>
                  <a:pt x="4103914" y="843037"/>
                </a:cubicBezTo>
                <a:cubicBezTo>
                  <a:pt x="4318038" y="909825"/>
                  <a:pt x="4511751" y="961949"/>
                  <a:pt x="4713742" y="96799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rot="5400000">
            <a:off x="5203035" y="6199057"/>
            <a:ext cx="566733"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43385" y="6410980"/>
            <a:ext cx="304800"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0</a:t>
            </a:r>
            <a:endParaRPr lang="en-US" sz="2800" i="1" dirty="0">
              <a:latin typeface="Cambria Math" pitchFamily="18" charset="0"/>
              <a:ea typeface="Cambria Math" pitchFamily="18" charset="0"/>
            </a:endParaRPr>
          </a:p>
        </p:txBody>
      </p:sp>
      <p:sp>
        <p:nvSpPr>
          <p:cNvPr id="19" name="TextBox 18"/>
          <p:cNvSpPr txBox="1"/>
          <p:nvPr/>
        </p:nvSpPr>
        <p:spPr>
          <a:xfrm>
            <a:off x="5300666" y="6406225"/>
            <a:ext cx="490533"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Z’</a:t>
            </a:r>
            <a:endParaRPr lang="en-US" sz="2800" i="1" dirty="0">
              <a:latin typeface="Cambria Math" pitchFamily="18" charset="0"/>
              <a:ea typeface="Cambria Math" pitchFamily="18" charset="0"/>
            </a:endParaRPr>
          </a:p>
        </p:txBody>
      </p:sp>
      <p:sp>
        <p:nvSpPr>
          <p:cNvPr id="20" name="TextBox 19"/>
          <p:cNvSpPr txBox="1"/>
          <p:nvPr/>
        </p:nvSpPr>
        <p:spPr>
          <a:xfrm>
            <a:off x="6858000" y="6101425"/>
            <a:ext cx="490533"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Z</a:t>
            </a:r>
            <a:endParaRPr lang="en-US" sz="2800" i="1" dirty="0">
              <a:latin typeface="Cambria Math" pitchFamily="18" charset="0"/>
              <a:ea typeface="Cambria Math" pitchFamily="18" charset="0"/>
            </a:endParaRPr>
          </a:p>
        </p:txBody>
      </p:sp>
      <p:sp>
        <p:nvSpPr>
          <p:cNvPr id="21" name="TextBox 20"/>
          <p:cNvSpPr txBox="1"/>
          <p:nvPr/>
        </p:nvSpPr>
        <p:spPr>
          <a:xfrm>
            <a:off x="4429118" y="4653625"/>
            <a:ext cx="1285882"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p(Z)</a:t>
            </a:r>
            <a:endParaRPr lang="en-US" sz="2800" i="1" dirty="0">
              <a:latin typeface="Cambria Math" pitchFamily="18" charset="0"/>
              <a:ea typeface="Cambria Math" pitchFamily="18" charset="0"/>
            </a:endParaRPr>
          </a:p>
        </p:txBody>
      </p:sp>
      <p:sp>
        <p:nvSpPr>
          <p:cNvPr id="13" name="Rectangle 12"/>
          <p:cNvSpPr/>
          <p:nvPr/>
        </p:nvSpPr>
        <p:spPr>
          <a:xfrm>
            <a:off x="3200400" y="3429000"/>
            <a:ext cx="2473875" cy="584776"/>
          </a:xfrm>
          <a:prstGeom prst="rect">
            <a:avLst/>
          </a:prstGeom>
        </p:spPr>
        <p:txBody>
          <a:bodyPr wrap="none">
            <a:spAutoFit/>
          </a:bodyPr>
          <a:lstStyle/>
          <a:p>
            <a:r>
              <a:rPr lang="en-US" sz="3200" i="1" dirty="0" smtClean="0">
                <a:latin typeface="Cambria Math" pitchFamily="18" charset="0"/>
                <a:ea typeface="Cambria Math" pitchFamily="18" charset="0"/>
                <a:cs typeface="Times New Roman" pitchFamily="18" charset="0"/>
              </a:rPr>
              <a:t>called erf(Z')</a:t>
            </a:r>
            <a:endParaRPr lang="en-US" sz="32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381000"/>
            <a:ext cx="7543800" cy="5657850"/>
          </a:xfrm>
          <a:prstGeom prst="rect">
            <a:avLst/>
          </a:prstGeom>
          <a:noFill/>
          <a:ln w="9525">
            <a:noFill/>
            <a:miter lim="800000"/>
            <a:headEnd/>
            <a:tailEnd/>
          </a:ln>
          <a:effectLst/>
        </p:spPr>
      </p:pic>
      <p:sp>
        <p:nvSpPr>
          <p:cNvPr id="5" name="TextBox 4"/>
          <p:cNvSpPr txBox="1"/>
          <p:nvPr/>
        </p:nvSpPr>
        <p:spPr>
          <a:xfrm>
            <a:off x="685800" y="2743200"/>
            <a:ext cx="609600" cy="584775"/>
          </a:xfrm>
          <a:prstGeom prst="rect">
            <a:avLst/>
          </a:prstGeom>
          <a:noFill/>
        </p:spPr>
        <p:txBody>
          <a:bodyPr wrap="square" rtlCol="0">
            <a:spAutoFit/>
          </a:bodyPr>
          <a:lstStyle/>
          <a:p>
            <a:r>
              <a:rPr lang="en-US" sz="3200" dirty="0" smtClean="0">
                <a:latin typeface="Cambria Math" pitchFamily="18" charset="0"/>
                <a:ea typeface="Cambria Math" pitchFamily="18" charset="0"/>
              </a:rPr>
              <a:t>d</a:t>
            </a:r>
            <a:endParaRPr lang="en-US" sz="3200" dirty="0">
              <a:latin typeface="Cambria Math" pitchFamily="18" charset="0"/>
              <a:ea typeface="Cambria Math" pitchFamily="18" charset="0"/>
            </a:endParaRPr>
          </a:p>
        </p:txBody>
      </p:sp>
      <p:sp>
        <p:nvSpPr>
          <p:cNvPr id="6" name="TextBox 5"/>
          <p:cNvSpPr txBox="1"/>
          <p:nvPr/>
        </p:nvSpPr>
        <p:spPr>
          <a:xfrm>
            <a:off x="4191000" y="5739825"/>
            <a:ext cx="609600" cy="584775"/>
          </a:xfrm>
          <a:prstGeom prst="rect">
            <a:avLst/>
          </a:prstGeom>
          <a:noFill/>
        </p:spPr>
        <p:txBody>
          <a:bodyPr wrap="square" rtlCol="0">
            <a:spAutoFit/>
          </a:bodyPr>
          <a:lstStyle/>
          <a:p>
            <a:r>
              <a:rPr lang="en-US" sz="3200" dirty="0" smtClean="0">
                <a:latin typeface="Cambria Math" pitchFamily="18" charset="0"/>
                <a:ea typeface="Cambria Math" pitchFamily="18" charset="0"/>
              </a:rPr>
              <a:t>x</a:t>
            </a:r>
            <a:endParaRPr lang="en-US" sz="3200" dirty="0">
              <a:latin typeface="Cambria Math" pitchFamily="18" charset="0"/>
              <a:ea typeface="Cambria Math"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Freeform 13"/>
          <p:cNvSpPr/>
          <p:nvPr/>
        </p:nvSpPr>
        <p:spPr>
          <a:xfrm>
            <a:off x="2057399" y="5314820"/>
            <a:ext cx="3448845" cy="1027112"/>
          </a:xfrm>
          <a:custGeom>
            <a:avLst/>
            <a:gdLst>
              <a:gd name="connsiteX0" fmla="*/ 0 w 3430587"/>
              <a:gd name="connsiteY0" fmla="*/ 986631 h 1029494"/>
              <a:gd name="connsiteX1" fmla="*/ 338137 w 3430587"/>
              <a:gd name="connsiteY1" fmla="*/ 962819 h 1029494"/>
              <a:gd name="connsiteX2" fmla="*/ 685800 w 3430587"/>
              <a:gd name="connsiteY2" fmla="*/ 905669 h 1029494"/>
              <a:gd name="connsiteX3" fmla="*/ 1028700 w 3430587"/>
              <a:gd name="connsiteY3" fmla="*/ 748506 h 1029494"/>
              <a:gd name="connsiteX4" fmla="*/ 1328737 w 3430587"/>
              <a:gd name="connsiteY4" fmla="*/ 538956 h 1029494"/>
              <a:gd name="connsiteX5" fmla="*/ 1695450 w 3430587"/>
              <a:gd name="connsiteY5" fmla="*/ 281781 h 1029494"/>
              <a:gd name="connsiteX6" fmla="*/ 1924050 w 3430587"/>
              <a:gd name="connsiteY6" fmla="*/ 119856 h 1029494"/>
              <a:gd name="connsiteX7" fmla="*/ 2166937 w 3430587"/>
              <a:gd name="connsiteY7" fmla="*/ 29369 h 1029494"/>
              <a:gd name="connsiteX8" fmla="*/ 2328862 w 3430587"/>
              <a:gd name="connsiteY8" fmla="*/ 794 h 1029494"/>
              <a:gd name="connsiteX9" fmla="*/ 2509837 w 3430587"/>
              <a:gd name="connsiteY9" fmla="*/ 24606 h 1029494"/>
              <a:gd name="connsiteX10" fmla="*/ 2671762 w 3430587"/>
              <a:gd name="connsiteY10" fmla="*/ 91281 h 1029494"/>
              <a:gd name="connsiteX11" fmla="*/ 2852737 w 3430587"/>
              <a:gd name="connsiteY11" fmla="*/ 219869 h 1029494"/>
              <a:gd name="connsiteX12" fmla="*/ 3038475 w 3430587"/>
              <a:gd name="connsiteY12" fmla="*/ 362744 h 1029494"/>
              <a:gd name="connsiteX13" fmla="*/ 3200400 w 3430587"/>
              <a:gd name="connsiteY13" fmla="*/ 500856 h 1029494"/>
              <a:gd name="connsiteX14" fmla="*/ 3395662 w 3430587"/>
              <a:gd name="connsiteY14" fmla="*/ 615156 h 1029494"/>
              <a:gd name="connsiteX15" fmla="*/ 3409950 w 3430587"/>
              <a:gd name="connsiteY15" fmla="*/ 1029494 h 1029494"/>
              <a:gd name="connsiteX0" fmla="*/ 0 w 3420268"/>
              <a:gd name="connsiteY0" fmla="*/ 986631 h 1029494"/>
              <a:gd name="connsiteX1" fmla="*/ 338137 w 3420268"/>
              <a:gd name="connsiteY1" fmla="*/ 962819 h 1029494"/>
              <a:gd name="connsiteX2" fmla="*/ 685800 w 3420268"/>
              <a:gd name="connsiteY2" fmla="*/ 905669 h 1029494"/>
              <a:gd name="connsiteX3" fmla="*/ 1028700 w 3420268"/>
              <a:gd name="connsiteY3" fmla="*/ 748506 h 1029494"/>
              <a:gd name="connsiteX4" fmla="*/ 1328737 w 3420268"/>
              <a:gd name="connsiteY4" fmla="*/ 538956 h 1029494"/>
              <a:gd name="connsiteX5" fmla="*/ 1695450 w 3420268"/>
              <a:gd name="connsiteY5" fmla="*/ 281781 h 1029494"/>
              <a:gd name="connsiteX6" fmla="*/ 1924050 w 3420268"/>
              <a:gd name="connsiteY6" fmla="*/ 119856 h 1029494"/>
              <a:gd name="connsiteX7" fmla="*/ 2166937 w 3420268"/>
              <a:gd name="connsiteY7" fmla="*/ 29369 h 1029494"/>
              <a:gd name="connsiteX8" fmla="*/ 2328862 w 3420268"/>
              <a:gd name="connsiteY8" fmla="*/ 794 h 1029494"/>
              <a:gd name="connsiteX9" fmla="*/ 2509837 w 3420268"/>
              <a:gd name="connsiteY9" fmla="*/ 24606 h 1029494"/>
              <a:gd name="connsiteX10" fmla="*/ 2671762 w 3420268"/>
              <a:gd name="connsiteY10" fmla="*/ 91281 h 1029494"/>
              <a:gd name="connsiteX11" fmla="*/ 2852737 w 3420268"/>
              <a:gd name="connsiteY11" fmla="*/ 219869 h 1029494"/>
              <a:gd name="connsiteX12" fmla="*/ 3038475 w 3420268"/>
              <a:gd name="connsiteY12" fmla="*/ 362744 h 1029494"/>
              <a:gd name="connsiteX13" fmla="*/ 3200400 w 3420268"/>
              <a:gd name="connsiteY13" fmla="*/ 500856 h 1029494"/>
              <a:gd name="connsiteX14" fmla="*/ 3395662 w 3420268"/>
              <a:gd name="connsiteY14" fmla="*/ 615156 h 1029494"/>
              <a:gd name="connsiteX15" fmla="*/ 3409950 w 3420268"/>
              <a:gd name="connsiteY15" fmla="*/ 1029494 h 1029494"/>
              <a:gd name="connsiteX0" fmla="*/ 0 w 3420268"/>
              <a:gd name="connsiteY0" fmla="*/ 986631 h 1029494"/>
              <a:gd name="connsiteX1" fmla="*/ 338137 w 3420268"/>
              <a:gd name="connsiteY1" fmla="*/ 962819 h 1029494"/>
              <a:gd name="connsiteX2" fmla="*/ 685800 w 3420268"/>
              <a:gd name="connsiteY2" fmla="*/ 905669 h 1029494"/>
              <a:gd name="connsiteX3" fmla="*/ 1028700 w 3420268"/>
              <a:gd name="connsiteY3" fmla="*/ 748506 h 1029494"/>
              <a:gd name="connsiteX4" fmla="*/ 1328737 w 3420268"/>
              <a:gd name="connsiteY4" fmla="*/ 538956 h 1029494"/>
              <a:gd name="connsiteX5" fmla="*/ 1695450 w 3420268"/>
              <a:gd name="connsiteY5" fmla="*/ 281781 h 1029494"/>
              <a:gd name="connsiteX6" fmla="*/ 1924050 w 3420268"/>
              <a:gd name="connsiteY6" fmla="*/ 119856 h 1029494"/>
              <a:gd name="connsiteX7" fmla="*/ 2166937 w 3420268"/>
              <a:gd name="connsiteY7" fmla="*/ 29369 h 1029494"/>
              <a:gd name="connsiteX8" fmla="*/ 2328862 w 3420268"/>
              <a:gd name="connsiteY8" fmla="*/ 794 h 1029494"/>
              <a:gd name="connsiteX9" fmla="*/ 2509837 w 3420268"/>
              <a:gd name="connsiteY9" fmla="*/ 24606 h 1029494"/>
              <a:gd name="connsiteX10" fmla="*/ 2671762 w 3420268"/>
              <a:gd name="connsiteY10" fmla="*/ 91281 h 1029494"/>
              <a:gd name="connsiteX11" fmla="*/ 2852737 w 3420268"/>
              <a:gd name="connsiteY11" fmla="*/ 219869 h 1029494"/>
              <a:gd name="connsiteX12" fmla="*/ 3038475 w 3420268"/>
              <a:gd name="connsiteY12" fmla="*/ 362744 h 1029494"/>
              <a:gd name="connsiteX13" fmla="*/ 3200400 w 3420268"/>
              <a:gd name="connsiteY13" fmla="*/ 500856 h 1029494"/>
              <a:gd name="connsiteX14" fmla="*/ 3395662 w 3420268"/>
              <a:gd name="connsiteY14" fmla="*/ 615156 h 1029494"/>
              <a:gd name="connsiteX15" fmla="*/ 3409950 w 3420268"/>
              <a:gd name="connsiteY15" fmla="*/ 1029494 h 1029494"/>
              <a:gd name="connsiteX0" fmla="*/ 0 w 3425031"/>
              <a:gd name="connsiteY0" fmla="*/ 986631 h 1029494"/>
              <a:gd name="connsiteX1" fmla="*/ 338137 w 3425031"/>
              <a:gd name="connsiteY1" fmla="*/ 962819 h 1029494"/>
              <a:gd name="connsiteX2" fmla="*/ 685800 w 3425031"/>
              <a:gd name="connsiteY2" fmla="*/ 905669 h 1029494"/>
              <a:gd name="connsiteX3" fmla="*/ 1028700 w 3425031"/>
              <a:gd name="connsiteY3" fmla="*/ 748506 h 1029494"/>
              <a:gd name="connsiteX4" fmla="*/ 1328737 w 3425031"/>
              <a:gd name="connsiteY4" fmla="*/ 538956 h 1029494"/>
              <a:gd name="connsiteX5" fmla="*/ 1695450 w 3425031"/>
              <a:gd name="connsiteY5" fmla="*/ 281781 h 1029494"/>
              <a:gd name="connsiteX6" fmla="*/ 1924050 w 3425031"/>
              <a:gd name="connsiteY6" fmla="*/ 119856 h 1029494"/>
              <a:gd name="connsiteX7" fmla="*/ 2166937 w 3425031"/>
              <a:gd name="connsiteY7" fmla="*/ 29369 h 1029494"/>
              <a:gd name="connsiteX8" fmla="*/ 2328862 w 3425031"/>
              <a:gd name="connsiteY8" fmla="*/ 794 h 1029494"/>
              <a:gd name="connsiteX9" fmla="*/ 2509837 w 3425031"/>
              <a:gd name="connsiteY9" fmla="*/ 24606 h 1029494"/>
              <a:gd name="connsiteX10" fmla="*/ 2671762 w 3425031"/>
              <a:gd name="connsiteY10" fmla="*/ 91281 h 1029494"/>
              <a:gd name="connsiteX11" fmla="*/ 2852737 w 3425031"/>
              <a:gd name="connsiteY11" fmla="*/ 219869 h 1029494"/>
              <a:gd name="connsiteX12" fmla="*/ 3038475 w 3425031"/>
              <a:gd name="connsiteY12" fmla="*/ 362744 h 1029494"/>
              <a:gd name="connsiteX13" fmla="*/ 3200400 w 3425031"/>
              <a:gd name="connsiteY13" fmla="*/ 500856 h 1029494"/>
              <a:gd name="connsiteX14" fmla="*/ 3395662 w 3425031"/>
              <a:gd name="connsiteY14" fmla="*/ 615156 h 1029494"/>
              <a:gd name="connsiteX15" fmla="*/ 3409950 w 3425031"/>
              <a:gd name="connsiteY15" fmla="*/ 1029494 h 1029494"/>
              <a:gd name="connsiteX0" fmla="*/ 0 w 3420269"/>
              <a:gd name="connsiteY0" fmla="*/ 986631 h 1029494"/>
              <a:gd name="connsiteX1" fmla="*/ 338137 w 3420269"/>
              <a:gd name="connsiteY1" fmla="*/ 962819 h 1029494"/>
              <a:gd name="connsiteX2" fmla="*/ 685800 w 3420269"/>
              <a:gd name="connsiteY2" fmla="*/ 905669 h 1029494"/>
              <a:gd name="connsiteX3" fmla="*/ 1028700 w 3420269"/>
              <a:gd name="connsiteY3" fmla="*/ 748506 h 1029494"/>
              <a:gd name="connsiteX4" fmla="*/ 1328737 w 3420269"/>
              <a:gd name="connsiteY4" fmla="*/ 538956 h 1029494"/>
              <a:gd name="connsiteX5" fmla="*/ 1695450 w 3420269"/>
              <a:gd name="connsiteY5" fmla="*/ 281781 h 1029494"/>
              <a:gd name="connsiteX6" fmla="*/ 1924050 w 3420269"/>
              <a:gd name="connsiteY6" fmla="*/ 119856 h 1029494"/>
              <a:gd name="connsiteX7" fmla="*/ 2166937 w 3420269"/>
              <a:gd name="connsiteY7" fmla="*/ 29369 h 1029494"/>
              <a:gd name="connsiteX8" fmla="*/ 2328862 w 3420269"/>
              <a:gd name="connsiteY8" fmla="*/ 794 h 1029494"/>
              <a:gd name="connsiteX9" fmla="*/ 2509837 w 3420269"/>
              <a:gd name="connsiteY9" fmla="*/ 24606 h 1029494"/>
              <a:gd name="connsiteX10" fmla="*/ 2671762 w 3420269"/>
              <a:gd name="connsiteY10" fmla="*/ 91281 h 1029494"/>
              <a:gd name="connsiteX11" fmla="*/ 2852737 w 3420269"/>
              <a:gd name="connsiteY11" fmla="*/ 219869 h 1029494"/>
              <a:gd name="connsiteX12" fmla="*/ 3038475 w 3420269"/>
              <a:gd name="connsiteY12" fmla="*/ 362744 h 1029494"/>
              <a:gd name="connsiteX13" fmla="*/ 3200400 w 3420269"/>
              <a:gd name="connsiteY13" fmla="*/ 500856 h 1029494"/>
              <a:gd name="connsiteX14" fmla="*/ 3395662 w 3420269"/>
              <a:gd name="connsiteY14" fmla="*/ 615156 h 1029494"/>
              <a:gd name="connsiteX15" fmla="*/ 3409950 w 3420269"/>
              <a:gd name="connsiteY15" fmla="*/ 1029494 h 1029494"/>
              <a:gd name="connsiteX0" fmla="*/ 0 w 3396456"/>
              <a:gd name="connsiteY0" fmla="*/ 986631 h 1027112"/>
              <a:gd name="connsiteX1" fmla="*/ 338137 w 3396456"/>
              <a:gd name="connsiteY1" fmla="*/ 962819 h 1027112"/>
              <a:gd name="connsiteX2" fmla="*/ 685800 w 3396456"/>
              <a:gd name="connsiteY2" fmla="*/ 905669 h 1027112"/>
              <a:gd name="connsiteX3" fmla="*/ 1028700 w 3396456"/>
              <a:gd name="connsiteY3" fmla="*/ 748506 h 1027112"/>
              <a:gd name="connsiteX4" fmla="*/ 1328737 w 3396456"/>
              <a:gd name="connsiteY4" fmla="*/ 538956 h 1027112"/>
              <a:gd name="connsiteX5" fmla="*/ 1695450 w 3396456"/>
              <a:gd name="connsiteY5" fmla="*/ 281781 h 1027112"/>
              <a:gd name="connsiteX6" fmla="*/ 1924050 w 3396456"/>
              <a:gd name="connsiteY6" fmla="*/ 119856 h 1027112"/>
              <a:gd name="connsiteX7" fmla="*/ 2166937 w 3396456"/>
              <a:gd name="connsiteY7" fmla="*/ 29369 h 1027112"/>
              <a:gd name="connsiteX8" fmla="*/ 2328862 w 3396456"/>
              <a:gd name="connsiteY8" fmla="*/ 794 h 1027112"/>
              <a:gd name="connsiteX9" fmla="*/ 2509837 w 3396456"/>
              <a:gd name="connsiteY9" fmla="*/ 24606 h 1027112"/>
              <a:gd name="connsiteX10" fmla="*/ 2671762 w 3396456"/>
              <a:gd name="connsiteY10" fmla="*/ 91281 h 1027112"/>
              <a:gd name="connsiteX11" fmla="*/ 2852737 w 3396456"/>
              <a:gd name="connsiteY11" fmla="*/ 219869 h 1027112"/>
              <a:gd name="connsiteX12" fmla="*/ 3038475 w 3396456"/>
              <a:gd name="connsiteY12" fmla="*/ 362744 h 1027112"/>
              <a:gd name="connsiteX13" fmla="*/ 3200400 w 3396456"/>
              <a:gd name="connsiteY13" fmla="*/ 500856 h 1027112"/>
              <a:gd name="connsiteX14" fmla="*/ 3395662 w 3396456"/>
              <a:gd name="connsiteY14" fmla="*/ 615156 h 1027112"/>
              <a:gd name="connsiteX15" fmla="*/ 3386137 w 3396456"/>
              <a:gd name="connsiteY15" fmla="*/ 1024731 h 1027112"/>
              <a:gd name="connsiteX0" fmla="*/ 0 w 3395662"/>
              <a:gd name="connsiteY0" fmla="*/ 986631 h 1027112"/>
              <a:gd name="connsiteX1" fmla="*/ 338137 w 3395662"/>
              <a:gd name="connsiteY1" fmla="*/ 962819 h 1027112"/>
              <a:gd name="connsiteX2" fmla="*/ 685800 w 3395662"/>
              <a:gd name="connsiteY2" fmla="*/ 905669 h 1027112"/>
              <a:gd name="connsiteX3" fmla="*/ 1028700 w 3395662"/>
              <a:gd name="connsiteY3" fmla="*/ 748506 h 1027112"/>
              <a:gd name="connsiteX4" fmla="*/ 1328737 w 3395662"/>
              <a:gd name="connsiteY4" fmla="*/ 538956 h 1027112"/>
              <a:gd name="connsiteX5" fmla="*/ 1695450 w 3395662"/>
              <a:gd name="connsiteY5" fmla="*/ 281781 h 1027112"/>
              <a:gd name="connsiteX6" fmla="*/ 1924050 w 3395662"/>
              <a:gd name="connsiteY6" fmla="*/ 119856 h 1027112"/>
              <a:gd name="connsiteX7" fmla="*/ 2166937 w 3395662"/>
              <a:gd name="connsiteY7" fmla="*/ 29369 h 1027112"/>
              <a:gd name="connsiteX8" fmla="*/ 2328862 w 3395662"/>
              <a:gd name="connsiteY8" fmla="*/ 794 h 1027112"/>
              <a:gd name="connsiteX9" fmla="*/ 2509837 w 3395662"/>
              <a:gd name="connsiteY9" fmla="*/ 24606 h 1027112"/>
              <a:gd name="connsiteX10" fmla="*/ 2671762 w 3395662"/>
              <a:gd name="connsiteY10" fmla="*/ 91281 h 1027112"/>
              <a:gd name="connsiteX11" fmla="*/ 2852737 w 3395662"/>
              <a:gd name="connsiteY11" fmla="*/ 219869 h 1027112"/>
              <a:gd name="connsiteX12" fmla="*/ 3038475 w 3395662"/>
              <a:gd name="connsiteY12" fmla="*/ 362744 h 1027112"/>
              <a:gd name="connsiteX13" fmla="*/ 3200400 w 3395662"/>
              <a:gd name="connsiteY13" fmla="*/ 500856 h 1027112"/>
              <a:gd name="connsiteX14" fmla="*/ 3395662 w 3395662"/>
              <a:gd name="connsiteY14" fmla="*/ 615156 h 1027112"/>
              <a:gd name="connsiteX15" fmla="*/ 3386137 w 3395662"/>
              <a:gd name="connsiteY15" fmla="*/ 1024731 h 1027112"/>
              <a:gd name="connsiteX0" fmla="*/ 0 w 3405982"/>
              <a:gd name="connsiteY0" fmla="*/ 986631 h 1027112"/>
              <a:gd name="connsiteX1" fmla="*/ 338137 w 3405982"/>
              <a:gd name="connsiteY1" fmla="*/ 962819 h 1027112"/>
              <a:gd name="connsiteX2" fmla="*/ 685800 w 3405982"/>
              <a:gd name="connsiteY2" fmla="*/ 905669 h 1027112"/>
              <a:gd name="connsiteX3" fmla="*/ 1028700 w 3405982"/>
              <a:gd name="connsiteY3" fmla="*/ 748506 h 1027112"/>
              <a:gd name="connsiteX4" fmla="*/ 1328737 w 3405982"/>
              <a:gd name="connsiteY4" fmla="*/ 538956 h 1027112"/>
              <a:gd name="connsiteX5" fmla="*/ 1695450 w 3405982"/>
              <a:gd name="connsiteY5" fmla="*/ 281781 h 1027112"/>
              <a:gd name="connsiteX6" fmla="*/ 1924050 w 3405982"/>
              <a:gd name="connsiteY6" fmla="*/ 119856 h 1027112"/>
              <a:gd name="connsiteX7" fmla="*/ 2166937 w 3405982"/>
              <a:gd name="connsiteY7" fmla="*/ 29369 h 1027112"/>
              <a:gd name="connsiteX8" fmla="*/ 2328862 w 3405982"/>
              <a:gd name="connsiteY8" fmla="*/ 794 h 1027112"/>
              <a:gd name="connsiteX9" fmla="*/ 2509837 w 3405982"/>
              <a:gd name="connsiteY9" fmla="*/ 24606 h 1027112"/>
              <a:gd name="connsiteX10" fmla="*/ 2671762 w 3405982"/>
              <a:gd name="connsiteY10" fmla="*/ 91281 h 1027112"/>
              <a:gd name="connsiteX11" fmla="*/ 2852737 w 3405982"/>
              <a:gd name="connsiteY11" fmla="*/ 219869 h 1027112"/>
              <a:gd name="connsiteX12" fmla="*/ 3038475 w 3405982"/>
              <a:gd name="connsiteY12" fmla="*/ 362744 h 1027112"/>
              <a:gd name="connsiteX13" fmla="*/ 3200400 w 3405982"/>
              <a:gd name="connsiteY13" fmla="*/ 500856 h 1027112"/>
              <a:gd name="connsiteX14" fmla="*/ 3395662 w 3405982"/>
              <a:gd name="connsiteY14" fmla="*/ 615156 h 1027112"/>
              <a:gd name="connsiteX15" fmla="*/ 3400425 w 3405982"/>
              <a:gd name="connsiteY15" fmla="*/ 1019969 h 1027112"/>
              <a:gd name="connsiteX0" fmla="*/ 0 w 3448845"/>
              <a:gd name="connsiteY0" fmla="*/ 1024731 h 1027112"/>
              <a:gd name="connsiteX1" fmla="*/ 381000 w 3448845"/>
              <a:gd name="connsiteY1" fmla="*/ 962819 h 1027112"/>
              <a:gd name="connsiteX2" fmla="*/ 728663 w 3448845"/>
              <a:gd name="connsiteY2" fmla="*/ 905669 h 1027112"/>
              <a:gd name="connsiteX3" fmla="*/ 1071563 w 3448845"/>
              <a:gd name="connsiteY3" fmla="*/ 748506 h 1027112"/>
              <a:gd name="connsiteX4" fmla="*/ 1371600 w 3448845"/>
              <a:gd name="connsiteY4" fmla="*/ 538956 h 1027112"/>
              <a:gd name="connsiteX5" fmla="*/ 1738313 w 3448845"/>
              <a:gd name="connsiteY5" fmla="*/ 281781 h 1027112"/>
              <a:gd name="connsiteX6" fmla="*/ 1966913 w 3448845"/>
              <a:gd name="connsiteY6" fmla="*/ 119856 h 1027112"/>
              <a:gd name="connsiteX7" fmla="*/ 2209800 w 3448845"/>
              <a:gd name="connsiteY7" fmla="*/ 29369 h 1027112"/>
              <a:gd name="connsiteX8" fmla="*/ 2371725 w 3448845"/>
              <a:gd name="connsiteY8" fmla="*/ 794 h 1027112"/>
              <a:gd name="connsiteX9" fmla="*/ 2552700 w 3448845"/>
              <a:gd name="connsiteY9" fmla="*/ 24606 h 1027112"/>
              <a:gd name="connsiteX10" fmla="*/ 2714625 w 3448845"/>
              <a:gd name="connsiteY10" fmla="*/ 91281 h 1027112"/>
              <a:gd name="connsiteX11" fmla="*/ 2895600 w 3448845"/>
              <a:gd name="connsiteY11" fmla="*/ 219869 h 1027112"/>
              <a:gd name="connsiteX12" fmla="*/ 3081338 w 3448845"/>
              <a:gd name="connsiteY12" fmla="*/ 362744 h 1027112"/>
              <a:gd name="connsiteX13" fmla="*/ 3243263 w 3448845"/>
              <a:gd name="connsiteY13" fmla="*/ 500856 h 1027112"/>
              <a:gd name="connsiteX14" fmla="*/ 3438525 w 3448845"/>
              <a:gd name="connsiteY14" fmla="*/ 615156 h 1027112"/>
              <a:gd name="connsiteX15" fmla="*/ 3443288 w 3448845"/>
              <a:gd name="connsiteY15" fmla="*/ 1019969 h 1027112"/>
              <a:gd name="connsiteX0" fmla="*/ 0 w 3448845"/>
              <a:gd name="connsiteY0" fmla="*/ 1024731 h 1027112"/>
              <a:gd name="connsiteX1" fmla="*/ 381000 w 3448845"/>
              <a:gd name="connsiteY1" fmla="*/ 962819 h 1027112"/>
              <a:gd name="connsiteX2" fmla="*/ 728663 w 3448845"/>
              <a:gd name="connsiteY2" fmla="*/ 905669 h 1027112"/>
              <a:gd name="connsiteX3" fmla="*/ 1071563 w 3448845"/>
              <a:gd name="connsiteY3" fmla="*/ 748506 h 1027112"/>
              <a:gd name="connsiteX4" fmla="*/ 1371600 w 3448845"/>
              <a:gd name="connsiteY4" fmla="*/ 538956 h 1027112"/>
              <a:gd name="connsiteX5" fmla="*/ 1738313 w 3448845"/>
              <a:gd name="connsiteY5" fmla="*/ 281781 h 1027112"/>
              <a:gd name="connsiteX6" fmla="*/ 1966913 w 3448845"/>
              <a:gd name="connsiteY6" fmla="*/ 119856 h 1027112"/>
              <a:gd name="connsiteX7" fmla="*/ 2209800 w 3448845"/>
              <a:gd name="connsiteY7" fmla="*/ 29369 h 1027112"/>
              <a:gd name="connsiteX8" fmla="*/ 2371725 w 3448845"/>
              <a:gd name="connsiteY8" fmla="*/ 794 h 1027112"/>
              <a:gd name="connsiteX9" fmla="*/ 2552700 w 3448845"/>
              <a:gd name="connsiteY9" fmla="*/ 24606 h 1027112"/>
              <a:gd name="connsiteX10" fmla="*/ 2714625 w 3448845"/>
              <a:gd name="connsiteY10" fmla="*/ 91281 h 1027112"/>
              <a:gd name="connsiteX11" fmla="*/ 2895600 w 3448845"/>
              <a:gd name="connsiteY11" fmla="*/ 219869 h 1027112"/>
              <a:gd name="connsiteX12" fmla="*/ 3081338 w 3448845"/>
              <a:gd name="connsiteY12" fmla="*/ 362744 h 1027112"/>
              <a:gd name="connsiteX13" fmla="*/ 3243263 w 3448845"/>
              <a:gd name="connsiteY13" fmla="*/ 500856 h 1027112"/>
              <a:gd name="connsiteX14" fmla="*/ 3438525 w 3448845"/>
              <a:gd name="connsiteY14" fmla="*/ 615156 h 1027112"/>
              <a:gd name="connsiteX15" fmla="*/ 3443288 w 3448845"/>
              <a:gd name="connsiteY15" fmla="*/ 1019969 h 102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8845" h="1027112">
                <a:moveTo>
                  <a:pt x="0" y="1024731"/>
                </a:moveTo>
                <a:cubicBezTo>
                  <a:pt x="40481" y="990997"/>
                  <a:pt x="259556" y="982663"/>
                  <a:pt x="381000" y="962819"/>
                </a:cubicBezTo>
                <a:cubicBezTo>
                  <a:pt x="502444" y="942975"/>
                  <a:pt x="613569" y="941388"/>
                  <a:pt x="728663" y="905669"/>
                </a:cubicBezTo>
                <a:cubicBezTo>
                  <a:pt x="843757" y="869950"/>
                  <a:pt x="964407" y="809625"/>
                  <a:pt x="1071563" y="748506"/>
                </a:cubicBezTo>
                <a:cubicBezTo>
                  <a:pt x="1178719" y="687387"/>
                  <a:pt x="1371600" y="538956"/>
                  <a:pt x="1371600" y="538956"/>
                </a:cubicBezTo>
                <a:lnTo>
                  <a:pt x="1738313" y="281781"/>
                </a:lnTo>
                <a:cubicBezTo>
                  <a:pt x="1837532" y="211931"/>
                  <a:pt x="1888332" y="161925"/>
                  <a:pt x="1966913" y="119856"/>
                </a:cubicBezTo>
                <a:cubicBezTo>
                  <a:pt x="2045494" y="77787"/>
                  <a:pt x="2142331" y="49213"/>
                  <a:pt x="2209800" y="29369"/>
                </a:cubicBezTo>
                <a:cubicBezTo>
                  <a:pt x="2277269" y="9525"/>
                  <a:pt x="2314575" y="1588"/>
                  <a:pt x="2371725" y="794"/>
                </a:cubicBezTo>
                <a:cubicBezTo>
                  <a:pt x="2428875" y="0"/>
                  <a:pt x="2495550" y="9525"/>
                  <a:pt x="2552700" y="24606"/>
                </a:cubicBezTo>
                <a:cubicBezTo>
                  <a:pt x="2609850" y="39687"/>
                  <a:pt x="2657475" y="58737"/>
                  <a:pt x="2714625" y="91281"/>
                </a:cubicBezTo>
                <a:cubicBezTo>
                  <a:pt x="2771775" y="123825"/>
                  <a:pt x="2834481" y="174625"/>
                  <a:pt x="2895600" y="219869"/>
                </a:cubicBezTo>
                <a:cubicBezTo>
                  <a:pt x="2956719" y="265113"/>
                  <a:pt x="3023394" y="315913"/>
                  <a:pt x="3081338" y="362744"/>
                </a:cubicBezTo>
                <a:cubicBezTo>
                  <a:pt x="3139282" y="409575"/>
                  <a:pt x="3183732" y="458787"/>
                  <a:pt x="3243263" y="500856"/>
                </a:cubicBezTo>
                <a:cubicBezTo>
                  <a:pt x="3302794" y="542925"/>
                  <a:pt x="3313113" y="536575"/>
                  <a:pt x="3438525" y="615156"/>
                </a:cubicBezTo>
                <a:cubicBezTo>
                  <a:pt x="3430588" y="1027112"/>
                  <a:pt x="3448845" y="780653"/>
                  <a:pt x="3443288" y="1019969"/>
                </a:cubicBezTo>
              </a:path>
            </a:pathLst>
          </a:custGeom>
          <a:solidFill>
            <a:schemeClr val="bg1">
              <a:lumMod val="85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152400" y="381000"/>
            <a:ext cx="8763000" cy="1143000"/>
          </a:xfrm>
        </p:spPr>
        <p:txBody>
          <a:bodyPr>
            <a:normAutofit fontScale="90000"/>
          </a:bodyPr>
          <a:lstStyle/>
          <a:p>
            <a:r>
              <a:rPr lang="en-US" sz="3556" i="1" dirty="0" smtClean="0">
                <a:latin typeface="Cambria Math" pitchFamily="18" charset="0"/>
                <a:ea typeface="Cambria Math" pitchFamily="18" charset="0"/>
                <a:cs typeface="Times New Roman" pitchFamily="18" charset="0"/>
              </a:rPr>
              <a:t>example for Normal (Z) distributed statistic </a:t>
            </a:r>
            <a:r>
              <a:rPr lang="en-US" i="1" dirty="0" smtClean="0">
                <a:latin typeface="Cambria Math" pitchFamily="18" charset="0"/>
                <a:ea typeface="Cambria Math" pitchFamily="18" charset="0"/>
                <a:cs typeface="Times New Roman" pitchFamily="18" charset="0"/>
              </a:rPr>
              <a:t/>
            </a:r>
            <a:br>
              <a:rPr lang="en-US" i="1" dirty="0" smtClean="0">
                <a:latin typeface="Cambria Math" pitchFamily="18" charset="0"/>
                <a:ea typeface="Cambria Math" pitchFamily="18" charset="0"/>
                <a:cs typeface="Times New Roman" pitchFamily="18" charset="0"/>
              </a:rPr>
            </a:br>
            <a:r>
              <a:rPr lang="en-US" i="1" dirty="0" smtClean="0">
                <a:latin typeface="Cambria Math" pitchFamily="18" charset="0"/>
                <a:ea typeface="Cambria Math" pitchFamily="18" charset="0"/>
                <a:cs typeface="Times New Roman" pitchFamily="18" charset="0"/>
              </a:rPr>
              <a:t>P(Z’) </a:t>
            </a:r>
            <a:r>
              <a:rPr lang="en-US" dirty="0" smtClean="0">
                <a:latin typeface="Times New Roman" pitchFamily="18" charset="0"/>
                <a:cs typeface="Times New Roman" pitchFamily="18" charset="0"/>
              </a:rPr>
              <a:t>is the cumulative probability from</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dirty="0" smtClean="0">
                <a:latin typeface="Cambria Math" pitchFamily="18" charset="0"/>
                <a:ea typeface="Cambria Math" pitchFamily="18" charset="0"/>
                <a:cs typeface="Times New Roman" pitchFamily="18" charset="0"/>
              </a:rPr>
              <a:t>-∞ </a:t>
            </a:r>
            <a:r>
              <a:rPr lang="en-US" dirty="0" smtClean="0">
                <a:latin typeface="Cambria Math"/>
                <a:ea typeface="Cambria Math"/>
                <a:cs typeface="Times New Roman" pitchFamily="18" charset="0"/>
              </a:rPr>
              <a:t>to </a:t>
            </a:r>
            <a:r>
              <a:rPr lang="en-US" i="1" dirty="0" smtClean="0">
                <a:latin typeface="Cambria Math" pitchFamily="18" charset="0"/>
                <a:ea typeface="Cambria Math" pitchFamily="18" charset="0"/>
                <a:cs typeface="Times New Roman" pitchFamily="18" charset="0"/>
              </a:rPr>
              <a:t>Z’</a:t>
            </a:r>
            <a:endParaRPr lang="en-US" i="1" dirty="0">
              <a:latin typeface="Cambria Math" pitchFamily="18" charset="0"/>
              <a:ea typeface="Cambria Math" pitchFamily="18" charset="0"/>
              <a:cs typeface="Times New Roman" pitchFamily="18" charset="0"/>
            </a:endParaRPr>
          </a:p>
        </p:txBody>
      </p:sp>
      <p:pic>
        <p:nvPicPr>
          <p:cNvPr id="13314" name="Picture 2"/>
          <p:cNvPicPr>
            <a:picLocks noGrp="1" noChangeAspect="1" noChangeArrowheads="1"/>
          </p:cNvPicPr>
          <p:nvPr>
            <p:ph idx="1"/>
          </p:nvPr>
        </p:nvPicPr>
        <p:blipFill>
          <a:blip r:embed="rId2" cstate="print"/>
          <a:srcRect l="33363" t="48825" r="8961" b="36022"/>
          <a:stretch>
            <a:fillRect/>
          </a:stretch>
        </p:blipFill>
        <p:spPr bwMode="auto">
          <a:xfrm>
            <a:off x="914400" y="2133600"/>
            <a:ext cx="7484533" cy="1295400"/>
          </a:xfrm>
          <a:prstGeom prst="rect">
            <a:avLst/>
          </a:prstGeom>
          <a:noFill/>
          <a:ln w="9525">
            <a:noFill/>
            <a:miter lim="800000"/>
            <a:headEnd/>
            <a:tailEnd/>
          </a:ln>
        </p:spPr>
      </p:pic>
      <p:cxnSp>
        <p:nvCxnSpPr>
          <p:cNvPr id="6" name="Straight Arrow Connector 5"/>
          <p:cNvCxnSpPr/>
          <p:nvPr/>
        </p:nvCxnSpPr>
        <p:spPr>
          <a:xfrm>
            <a:off x="2039256" y="6330025"/>
            <a:ext cx="4800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3581400" y="5644225"/>
            <a:ext cx="1676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981200" y="5305558"/>
            <a:ext cx="4713742" cy="991129"/>
          </a:xfrm>
          <a:custGeom>
            <a:avLst/>
            <a:gdLst>
              <a:gd name="connsiteX0" fmla="*/ 0 w 4717143"/>
              <a:gd name="connsiteY0" fmla="*/ 936171 h 984552"/>
              <a:gd name="connsiteX1" fmla="*/ 870857 w 4717143"/>
              <a:gd name="connsiteY1" fmla="*/ 892628 h 984552"/>
              <a:gd name="connsiteX2" fmla="*/ 1567543 w 4717143"/>
              <a:gd name="connsiteY2" fmla="*/ 384628 h 984552"/>
              <a:gd name="connsiteX3" fmla="*/ 2133600 w 4717143"/>
              <a:gd name="connsiteY3" fmla="*/ 65314 h 984552"/>
              <a:gd name="connsiteX4" fmla="*/ 2423885 w 4717143"/>
              <a:gd name="connsiteY4" fmla="*/ 7257 h 984552"/>
              <a:gd name="connsiteX5" fmla="*/ 2801257 w 4717143"/>
              <a:gd name="connsiteY5" fmla="*/ 108857 h 984552"/>
              <a:gd name="connsiteX6" fmla="*/ 3396343 w 4717143"/>
              <a:gd name="connsiteY6" fmla="*/ 558800 h 984552"/>
              <a:gd name="connsiteX7" fmla="*/ 4093028 w 4717143"/>
              <a:gd name="connsiteY7" fmla="*/ 849085 h 984552"/>
              <a:gd name="connsiteX8" fmla="*/ 4717143 w 4717143"/>
              <a:gd name="connsiteY8" fmla="*/ 921657 h 984552"/>
              <a:gd name="connsiteX0" fmla="*/ 0 w 4717143"/>
              <a:gd name="connsiteY0" fmla="*/ 930123 h 978504"/>
              <a:gd name="connsiteX1" fmla="*/ 870857 w 4717143"/>
              <a:gd name="connsiteY1" fmla="*/ 886580 h 978504"/>
              <a:gd name="connsiteX2" fmla="*/ 1567543 w 4717143"/>
              <a:gd name="connsiteY2" fmla="*/ 378580 h 978504"/>
              <a:gd name="connsiteX3" fmla="*/ 2122714 w 4717143"/>
              <a:gd name="connsiteY3" fmla="*/ 110066 h 978504"/>
              <a:gd name="connsiteX4" fmla="*/ 2423885 w 4717143"/>
              <a:gd name="connsiteY4" fmla="*/ 1209 h 978504"/>
              <a:gd name="connsiteX5" fmla="*/ 2801257 w 4717143"/>
              <a:gd name="connsiteY5" fmla="*/ 102809 h 978504"/>
              <a:gd name="connsiteX6" fmla="*/ 3396343 w 4717143"/>
              <a:gd name="connsiteY6" fmla="*/ 552752 h 978504"/>
              <a:gd name="connsiteX7" fmla="*/ 4093028 w 4717143"/>
              <a:gd name="connsiteY7" fmla="*/ 843037 h 978504"/>
              <a:gd name="connsiteX8" fmla="*/ 4717143 w 4717143"/>
              <a:gd name="connsiteY8" fmla="*/ 915609 h 978504"/>
              <a:gd name="connsiteX0" fmla="*/ 0 w 4717143"/>
              <a:gd name="connsiteY0" fmla="*/ 930123 h 978504"/>
              <a:gd name="connsiteX1" fmla="*/ 870857 w 4717143"/>
              <a:gd name="connsiteY1" fmla="*/ 886580 h 978504"/>
              <a:gd name="connsiteX2" fmla="*/ 1567543 w 4717143"/>
              <a:gd name="connsiteY2" fmla="*/ 378580 h 978504"/>
              <a:gd name="connsiteX3" fmla="*/ 2046514 w 4717143"/>
              <a:gd name="connsiteY3" fmla="*/ 110066 h 978504"/>
              <a:gd name="connsiteX4" fmla="*/ 2423885 w 4717143"/>
              <a:gd name="connsiteY4" fmla="*/ 1209 h 978504"/>
              <a:gd name="connsiteX5" fmla="*/ 2801257 w 4717143"/>
              <a:gd name="connsiteY5" fmla="*/ 102809 h 978504"/>
              <a:gd name="connsiteX6" fmla="*/ 3396343 w 4717143"/>
              <a:gd name="connsiteY6" fmla="*/ 552752 h 978504"/>
              <a:gd name="connsiteX7" fmla="*/ 4093028 w 4717143"/>
              <a:gd name="connsiteY7" fmla="*/ 843037 h 978504"/>
              <a:gd name="connsiteX8" fmla="*/ 4717143 w 4717143"/>
              <a:gd name="connsiteY8" fmla="*/ 915609 h 978504"/>
              <a:gd name="connsiteX0" fmla="*/ 0 w 4717143"/>
              <a:gd name="connsiteY0" fmla="*/ 930123 h 978504"/>
              <a:gd name="connsiteX1" fmla="*/ 870857 w 4717143"/>
              <a:gd name="connsiteY1" fmla="*/ 886580 h 978504"/>
              <a:gd name="connsiteX2" fmla="*/ 1567543 w 4717143"/>
              <a:gd name="connsiteY2" fmla="*/ 378580 h 978504"/>
              <a:gd name="connsiteX3" fmla="*/ 2046514 w 4717143"/>
              <a:gd name="connsiteY3" fmla="*/ 110066 h 978504"/>
              <a:gd name="connsiteX4" fmla="*/ 2423885 w 4717143"/>
              <a:gd name="connsiteY4" fmla="*/ 1209 h 978504"/>
              <a:gd name="connsiteX5" fmla="*/ 2801257 w 4717143"/>
              <a:gd name="connsiteY5" fmla="*/ 102809 h 978504"/>
              <a:gd name="connsiteX6" fmla="*/ 3418114 w 4717143"/>
              <a:gd name="connsiteY6" fmla="*/ 567266 h 978504"/>
              <a:gd name="connsiteX7" fmla="*/ 4093028 w 4717143"/>
              <a:gd name="connsiteY7" fmla="*/ 843037 h 978504"/>
              <a:gd name="connsiteX8" fmla="*/ 4717143 w 4717143"/>
              <a:gd name="connsiteY8" fmla="*/ 915609 h 978504"/>
              <a:gd name="connsiteX0" fmla="*/ 0 w 4717143"/>
              <a:gd name="connsiteY0" fmla="*/ 930123 h 959756"/>
              <a:gd name="connsiteX1" fmla="*/ 870857 w 4717143"/>
              <a:gd name="connsiteY1" fmla="*/ 886580 h 959756"/>
              <a:gd name="connsiteX2" fmla="*/ 1513114 w 4717143"/>
              <a:gd name="connsiteY2" fmla="*/ 491066 h 959756"/>
              <a:gd name="connsiteX3" fmla="*/ 2046514 w 4717143"/>
              <a:gd name="connsiteY3" fmla="*/ 110066 h 959756"/>
              <a:gd name="connsiteX4" fmla="*/ 2423885 w 4717143"/>
              <a:gd name="connsiteY4" fmla="*/ 1209 h 959756"/>
              <a:gd name="connsiteX5" fmla="*/ 2801257 w 4717143"/>
              <a:gd name="connsiteY5" fmla="*/ 102809 h 959756"/>
              <a:gd name="connsiteX6" fmla="*/ 3418114 w 4717143"/>
              <a:gd name="connsiteY6" fmla="*/ 567266 h 959756"/>
              <a:gd name="connsiteX7" fmla="*/ 4093028 w 4717143"/>
              <a:gd name="connsiteY7" fmla="*/ 843037 h 959756"/>
              <a:gd name="connsiteX8" fmla="*/ 4717143 w 4717143"/>
              <a:gd name="connsiteY8" fmla="*/ 915609 h 959756"/>
              <a:gd name="connsiteX0" fmla="*/ 0 w 4717143"/>
              <a:gd name="connsiteY0" fmla="*/ 930123 h 959756"/>
              <a:gd name="connsiteX1" fmla="*/ 870857 w 4717143"/>
              <a:gd name="connsiteY1" fmla="*/ 886580 h 959756"/>
              <a:gd name="connsiteX2" fmla="*/ 1513114 w 4717143"/>
              <a:gd name="connsiteY2" fmla="*/ 491066 h 959756"/>
              <a:gd name="connsiteX3" fmla="*/ 2046514 w 4717143"/>
              <a:gd name="connsiteY3" fmla="*/ 110066 h 959756"/>
              <a:gd name="connsiteX4" fmla="*/ 2423885 w 4717143"/>
              <a:gd name="connsiteY4" fmla="*/ 1209 h 959756"/>
              <a:gd name="connsiteX5" fmla="*/ 2801257 w 4717143"/>
              <a:gd name="connsiteY5" fmla="*/ 102809 h 959756"/>
              <a:gd name="connsiteX6" fmla="*/ 3418114 w 4717143"/>
              <a:gd name="connsiteY6" fmla="*/ 567266 h 959756"/>
              <a:gd name="connsiteX7" fmla="*/ 4093028 w 4717143"/>
              <a:gd name="connsiteY7" fmla="*/ 843037 h 959756"/>
              <a:gd name="connsiteX8" fmla="*/ 4717143 w 4717143"/>
              <a:gd name="connsiteY8" fmla="*/ 915609 h 959756"/>
              <a:gd name="connsiteX0" fmla="*/ 0 w 4728029"/>
              <a:gd name="connsiteY0" fmla="*/ 948266 h 972456"/>
              <a:gd name="connsiteX1" fmla="*/ 881743 w 4728029"/>
              <a:gd name="connsiteY1" fmla="*/ 886580 h 972456"/>
              <a:gd name="connsiteX2" fmla="*/ 1524000 w 4728029"/>
              <a:gd name="connsiteY2" fmla="*/ 491066 h 972456"/>
              <a:gd name="connsiteX3" fmla="*/ 2057400 w 4728029"/>
              <a:gd name="connsiteY3" fmla="*/ 110066 h 972456"/>
              <a:gd name="connsiteX4" fmla="*/ 2434771 w 4728029"/>
              <a:gd name="connsiteY4" fmla="*/ 1209 h 972456"/>
              <a:gd name="connsiteX5" fmla="*/ 2812143 w 4728029"/>
              <a:gd name="connsiteY5" fmla="*/ 102809 h 972456"/>
              <a:gd name="connsiteX6" fmla="*/ 3429000 w 4728029"/>
              <a:gd name="connsiteY6" fmla="*/ 567266 h 972456"/>
              <a:gd name="connsiteX7" fmla="*/ 4103914 w 4728029"/>
              <a:gd name="connsiteY7" fmla="*/ 843037 h 972456"/>
              <a:gd name="connsiteX8" fmla="*/ 4728029 w 4728029"/>
              <a:gd name="connsiteY8" fmla="*/ 915609 h 972456"/>
              <a:gd name="connsiteX0" fmla="*/ 146957 w 4874986"/>
              <a:gd name="connsiteY0" fmla="*/ 948266 h 1001410"/>
              <a:gd name="connsiteX1" fmla="*/ 146957 w 4874986"/>
              <a:gd name="connsiteY1" fmla="*/ 991129 h 1001410"/>
              <a:gd name="connsiteX2" fmla="*/ 1028700 w 4874986"/>
              <a:gd name="connsiteY2" fmla="*/ 886580 h 1001410"/>
              <a:gd name="connsiteX3" fmla="*/ 1670957 w 4874986"/>
              <a:gd name="connsiteY3" fmla="*/ 491066 h 1001410"/>
              <a:gd name="connsiteX4" fmla="*/ 2204357 w 4874986"/>
              <a:gd name="connsiteY4" fmla="*/ 110066 h 1001410"/>
              <a:gd name="connsiteX5" fmla="*/ 2581728 w 4874986"/>
              <a:gd name="connsiteY5" fmla="*/ 1209 h 1001410"/>
              <a:gd name="connsiteX6" fmla="*/ 2959100 w 4874986"/>
              <a:gd name="connsiteY6" fmla="*/ 102809 h 1001410"/>
              <a:gd name="connsiteX7" fmla="*/ 3575957 w 4874986"/>
              <a:gd name="connsiteY7" fmla="*/ 567266 h 1001410"/>
              <a:gd name="connsiteX8" fmla="*/ 4250871 w 4874986"/>
              <a:gd name="connsiteY8" fmla="*/ 843037 h 1001410"/>
              <a:gd name="connsiteX9" fmla="*/ 4874986 w 4874986"/>
              <a:gd name="connsiteY9" fmla="*/ 915609 h 1001410"/>
              <a:gd name="connsiteX0" fmla="*/ 0 w 4728029"/>
              <a:gd name="connsiteY0" fmla="*/ 991129 h 991129"/>
              <a:gd name="connsiteX1" fmla="*/ 881743 w 4728029"/>
              <a:gd name="connsiteY1" fmla="*/ 886580 h 991129"/>
              <a:gd name="connsiteX2" fmla="*/ 1524000 w 4728029"/>
              <a:gd name="connsiteY2" fmla="*/ 491066 h 991129"/>
              <a:gd name="connsiteX3" fmla="*/ 2057400 w 4728029"/>
              <a:gd name="connsiteY3" fmla="*/ 110066 h 991129"/>
              <a:gd name="connsiteX4" fmla="*/ 2434771 w 4728029"/>
              <a:gd name="connsiteY4" fmla="*/ 1209 h 991129"/>
              <a:gd name="connsiteX5" fmla="*/ 2812143 w 4728029"/>
              <a:gd name="connsiteY5" fmla="*/ 102809 h 991129"/>
              <a:gd name="connsiteX6" fmla="*/ 3429000 w 4728029"/>
              <a:gd name="connsiteY6" fmla="*/ 567266 h 991129"/>
              <a:gd name="connsiteX7" fmla="*/ 4103914 w 4728029"/>
              <a:gd name="connsiteY7" fmla="*/ 843037 h 991129"/>
              <a:gd name="connsiteX8" fmla="*/ 4728029 w 4728029"/>
              <a:gd name="connsiteY8" fmla="*/ 915609 h 991129"/>
              <a:gd name="connsiteX0" fmla="*/ 0 w 4713742"/>
              <a:gd name="connsiteY0" fmla="*/ 991129 h 991129"/>
              <a:gd name="connsiteX1" fmla="*/ 881743 w 4713742"/>
              <a:gd name="connsiteY1" fmla="*/ 886580 h 991129"/>
              <a:gd name="connsiteX2" fmla="*/ 1524000 w 4713742"/>
              <a:gd name="connsiteY2" fmla="*/ 491066 h 991129"/>
              <a:gd name="connsiteX3" fmla="*/ 2057400 w 4713742"/>
              <a:gd name="connsiteY3" fmla="*/ 110066 h 991129"/>
              <a:gd name="connsiteX4" fmla="*/ 2434771 w 4713742"/>
              <a:gd name="connsiteY4" fmla="*/ 1209 h 991129"/>
              <a:gd name="connsiteX5" fmla="*/ 2812143 w 4713742"/>
              <a:gd name="connsiteY5" fmla="*/ 102809 h 991129"/>
              <a:gd name="connsiteX6" fmla="*/ 3429000 w 4713742"/>
              <a:gd name="connsiteY6" fmla="*/ 567266 h 991129"/>
              <a:gd name="connsiteX7" fmla="*/ 4103914 w 4713742"/>
              <a:gd name="connsiteY7" fmla="*/ 843037 h 991129"/>
              <a:gd name="connsiteX8" fmla="*/ 4713742 w 4713742"/>
              <a:gd name="connsiteY8" fmla="*/ 967997 h 99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742" h="991129">
                <a:moveTo>
                  <a:pt x="0" y="991129"/>
                </a:moveTo>
                <a:cubicBezTo>
                  <a:pt x="146957" y="980848"/>
                  <a:pt x="627743" y="969924"/>
                  <a:pt x="881743" y="886580"/>
                </a:cubicBezTo>
                <a:cubicBezTo>
                  <a:pt x="1135743" y="803236"/>
                  <a:pt x="1328057" y="620485"/>
                  <a:pt x="1524000" y="491066"/>
                </a:cubicBezTo>
                <a:cubicBezTo>
                  <a:pt x="1719943" y="361647"/>
                  <a:pt x="1905605" y="191709"/>
                  <a:pt x="2057400" y="110066"/>
                </a:cubicBezTo>
                <a:cubicBezTo>
                  <a:pt x="2209195" y="28423"/>
                  <a:pt x="2308981" y="2418"/>
                  <a:pt x="2434771" y="1209"/>
                </a:cubicBezTo>
                <a:cubicBezTo>
                  <a:pt x="2560561" y="0"/>
                  <a:pt x="2646438" y="8466"/>
                  <a:pt x="2812143" y="102809"/>
                </a:cubicBezTo>
                <a:cubicBezTo>
                  <a:pt x="2977848" y="197152"/>
                  <a:pt x="3213705" y="443895"/>
                  <a:pt x="3429000" y="567266"/>
                </a:cubicBezTo>
                <a:cubicBezTo>
                  <a:pt x="3644295" y="690637"/>
                  <a:pt x="3889790" y="776249"/>
                  <a:pt x="4103914" y="843037"/>
                </a:cubicBezTo>
                <a:cubicBezTo>
                  <a:pt x="4318038" y="909825"/>
                  <a:pt x="4511751" y="961949"/>
                  <a:pt x="4713742" y="96799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rot="5400000">
            <a:off x="5203035" y="6199057"/>
            <a:ext cx="566733"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43385" y="6410980"/>
            <a:ext cx="304800"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0</a:t>
            </a:r>
            <a:endParaRPr lang="en-US" sz="2800" i="1" dirty="0">
              <a:latin typeface="Cambria Math" pitchFamily="18" charset="0"/>
              <a:ea typeface="Cambria Math" pitchFamily="18" charset="0"/>
            </a:endParaRPr>
          </a:p>
        </p:txBody>
      </p:sp>
      <p:sp>
        <p:nvSpPr>
          <p:cNvPr id="19" name="TextBox 18"/>
          <p:cNvSpPr txBox="1"/>
          <p:nvPr/>
        </p:nvSpPr>
        <p:spPr>
          <a:xfrm>
            <a:off x="5300666" y="6406225"/>
            <a:ext cx="490533"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Z’</a:t>
            </a:r>
            <a:endParaRPr lang="en-US" sz="2800" i="1" dirty="0">
              <a:latin typeface="Cambria Math" pitchFamily="18" charset="0"/>
              <a:ea typeface="Cambria Math" pitchFamily="18" charset="0"/>
            </a:endParaRPr>
          </a:p>
        </p:txBody>
      </p:sp>
      <p:sp>
        <p:nvSpPr>
          <p:cNvPr id="20" name="TextBox 19"/>
          <p:cNvSpPr txBox="1"/>
          <p:nvPr/>
        </p:nvSpPr>
        <p:spPr>
          <a:xfrm>
            <a:off x="6858000" y="6101425"/>
            <a:ext cx="490533"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Z</a:t>
            </a:r>
            <a:endParaRPr lang="en-US" sz="2800" i="1" dirty="0">
              <a:latin typeface="Cambria Math" pitchFamily="18" charset="0"/>
              <a:ea typeface="Cambria Math" pitchFamily="18" charset="0"/>
            </a:endParaRPr>
          </a:p>
        </p:txBody>
      </p:sp>
      <p:sp>
        <p:nvSpPr>
          <p:cNvPr id="21" name="TextBox 20"/>
          <p:cNvSpPr txBox="1"/>
          <p:nvPr/>
        </p:nvSpPr>
        <p:spPr>
          <a:xfrm>
            <a:off x="4429118" y="4653625"/>
            <a:ext cx="1285882"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p(Z)</a:t>
            </a:r>
            <a:endParaRPr lang="en-US" sz="2800" i="1" dirty="0">
              <a:latin typeface="Cambria Math" pitchFamily="18" charset="0"/>
              <a:ea typeface="Cambria Math" pitchFamily="18" charset="0"/>
            </a:endParaRPr>
          </a:p>
        </p:txBody>
      </p:sp>
      <p:sp>
        <p:nvSpPr>
          <p:cNvPr id="13" name="Rectangle 12"/>
          <p:cNvSpPr/>
          <p:nvPr/>
        </p:nvSpPr>
        <p:spPr>
          <a:xfrm>
            <a:off x="3200400" y="3429000"/>
            <a:ext cx="2473875" cy="584776"/>
          </a:xfrm>
          <a:prstGeom prst="rect">
            <a:avLst/>
          </a:prstGeom>
        </p:spPr>
        <p:txBody>
          <a:bodyPr wrap="none">
            <a:spAutoFit/>
          </a:bodyPr>
          <a:lstStyle/>
          <a:p>
            <a:r>
              <a:rPr lang="en-US" sz="3200" i="1" dirty="0" smtClean="0">
                <a:latin typeface="Cambria Math" pitchFamily="18" charset="0"/>
                <a:ea typeface="Cambria Math" pitchFamily="18" charset="0"/>
                <a:cs typeface="Times New Roman" pitchFamily="18" charset="0"/>
              </a:rPr>
              <a:t>called erf(Z')</a:t>
            </a:r>
            <a:endParaRPr lang="en-US" sz="3200"/>
          </a:p>
        </p:txBody>
      </p:sp>
      <p:pic>
        <p:nvPicPr>
          <p:cNvPr id="17" name="Picture 16"/>
          <p:cNvPicPr>
            <a:picLocks noChangeAspect="1"/>
          </p:cNvPicPr>
          <p:nvPr/>
        </p:nvPicPr>
        <p:blipFill>
          <a:blip r:embed="rId3">
            <a:alphaModFix amt="76000"/>
          </a:blip>
          <a:stretch>
            <a:fillRect/>
          </a:stretch>
        </p:blipFill>
        <p:spPr>
          <a:xfrm>
            <a:off x="1676400" y="4038600"/>
            <a:ext cx="5048250" cy="266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 name="Freeform 25"/>
          <p:cNvSpPr/>
          <p:nvPr/>
        </p:nvSpPr>
        <p:spPr>
          <a:xfrm flipH="1">
            <a:off x="5715000" y="4505980"/>
            <a:ext cx="1320006" cy="328612"/>
          </a:xfrm>
          <a:custGeom>
            <a:avLst/>
            <a:gdLst>
              <a:gd name="connsiteX0" fmla="*/ 165100 w 1497012"/>
              <a:gd name="connsiteY0" fmla="*/ 338137 h 398462"/>
              <a:gd name="connsiteX1" fmla="*/ 1308100 w 1497012"/>
              <a:gd name="connsiteY1" fmla="*/ 347662 h 398462"/>
              <a:gd name="connsiteX2" fmla="*/ 1298575 w 1497012"/>
              <a:gd name="connsiteY2" fmla="*/ 33337 h 398462"/>
              <a:gd name="connsiteX3" fmla="*/ 1122363 w 1497012"/>
              <a:gd name="connsiteY3" fmla="*/ 147637 h 398462"/>
              <a:gd name="connsiteX4" fmla="*/ 889000 w 1497012"/>
              <a:gd name="connsiteY4" fmla="*/ 219075 h 398462"/>
              <a:gd name="connsiteX5" fmla="*/ 584200 w 1497012"/>
              <a:gd name="connsiteY5" fmla="*/ 266700 h 398462"/>
              <a:gd name="connsiteX6" fmla="*/ 317500 w 1497012"/>
              <a:gd name="connsiteY6" fmla="*/ 295275 h 398462"/>
              <a:gd name="connsiteX7" fmla="*/ 165100 w 1497012"/>
              <a:gd name="connsiteY7" fmla="*/ 338137 h 398462"/>
              <a:gd name="connsiteX0" fmla="*/ 165100 w 1497012"/>
              <a:gd name="connsiteY0" fmla="*/ 338137 h 398462"/>
              <a:gd name="connsiteX1" fmla="*/ 1308100 w 1497012"/>
              <a:gd name="connsiteY1" fmla="*/ 347662 h 398462"/>
              <a:gd name="connsiteX2" fmla="*/ 1298575 w 1497012"/>
              <a:gd name="connsiteY2" fmla="*/ 33337 h 398462"/>
              <a:gd name="connsiteX3" fmla="*/ 1122363 w 1497012"/>
              <a:gd name="connsiteY3" fmla="*/ 147637 h 398462"/>
              <a:gd name="connsiteX4" fmla="*/ 889000 w 1497012"/>
              <a:gd name="connsiteY4" fmla="*/ 219075 h 398462"/>
              <a:gd name="connsiteX5" fmla="*/ 584200 w 1497012"/>
              <a:gd name="connsiteY5" fmla="*/ 266700 h 398462"/>
              <a:gd name="connsiteX6" fmla="*/ 317500 w 1497012"/>
              <a:gd name="connsiteY6" fmla="*/ 295275 h 398462"/>
              <a:gd name="connsiteX7" fmla="*/ 165100 w 1497012"/>
              <a:gd name="connsiteY7" fmla="*/ 338137 h 398462"/>
              <a:gd name="connsiteX0" fmla="*/ 165100 w 1497012"/>
              <a:gd name="connsiteY0" fmla="*/ 304800 h 365125"/>
              <a:gd name="connsiteX1" fmla="*/ 1308100 w 1497012"/>
              <a:gd name="connsiteY1" fmla="*/ 314325 h 365125"/>
              <a:gd name="connsiteX2" fmla="*/ 1298575 w 1497012"/>
              <a:gd name="connsiteY2" fmla="*/ 0 h 365125"/>
              <a:gd name="connsiteX3" fmla="*/ 1122363 w 1497012"/>
              <a:gd name="connsiteY3" fmla="*/ 114300 h 365125"/>
              <a:gd name="connsiteX4" fmla="*/ 889000 w 1497012"/>
              <a:gd name="connsiteY4" fmla="*/ 185738 h 365125"/>
              <a:gd name="connsiteX5" fmla="*/ 584200 w 1497012"/>
              <a:gd name="connsiteY5" fmla="*/ 233363 h 365125"/>
              <a:gd name="connsiteX6" fmla="*/ 317500 w 1497012"/>
              <a:gd name="connsiteY6" fmla="*/ 261938 h 365125"/>
              <a:gd name="connsiteX7" fmla="*/ 165100 w 1497012"/>
              <a:gd name="connsiteY7" fmla="*/ 304800 h 365125"/>
              <a:gd name="connsiteX0" fmla="*/ 165100 w 1320006"/>
              <a:gd name="connsiteY0" fmla="*/ 304800 h 365125"/>
              <a:gd name="connsiteX1" fmla="*/ 1308100 w 1320006"/>
              <a:gd name="connsiteY1" fmla="*/ 314325 h 365125"/>
              <a:gd name="connsiteX2" fmla="*/ 1298575 w 1320006"/>
              <a:gd name="connsiteY2" fmla="*/ 0 h 365125"/>
              <a:gd name="connsiteX3" fmla="*/ 1122363 w 1320006"/>
              <a:gd name="connsiteY3" fmla="*/ 114300 h 365125"/>
              <a:gd name="connsiteX4" fmla="*/ 889000 w 1320006"/>
              <a:gd name="connsiteY4" fmla="*/ 185738 h 365125"/>
              <a:gd name="connsiteX5" fmla="*/ 584200 w 1320006"/>
              <a:gd name="connsiteY5" fmla="*/ 233363 h 365125"/>
              <a:gd name="connsiteX6" fmla="*/ 317500 w 1320006"/>
              <a:gd name="connsiteY6" fmla="*/ 261938 h 365125"/>
              <a:gd name="connsiteX7" fmla="*/ 165100 w 1320006"/>
              <a:gd name="connsiteY7" fmla="*/ 304800 h 365125"/>
              <a:gd name="connsiteX0" fmla="*/ 165100 w 1320006"/>
              <a:gd name="connsiteY0" fmla="*/ 304800 h 328612"/>
              <a:gd name="connsiteX1" fmla="*/ 1308100 w 1320006"/>
              <a:gd name="connsiteY1" fmla="*/ 314325 h 328612"/>
              <a:gd name="connsiteX2" fmla="*/ 1298575 w 1320006"/>
              <a:gd name="connsiteY2" fmla="*/ 0 h 328612"/>
              <a:gd name="connsiteX3" fmla="*/ 1122363 w 1320006"/>
              <a:gd name="connsiteY3" fmla="*/ 114300 h 328612"/>
              <a:gd name="connsiteX4" fmla="*/ 889000 w 1320006"/>
              <a:gd name="connsiteY4" fmla="*/ 185738 h 328612"/>
              <a:gd name="connsiteX5" fmla="*/ 584200 w 1320006"/>
              <a:gd name="connsiteY5" fmla="*/ 233363 h 328612"/>
              <a:gd name="connsiteX6" fmla="*/ 317500 w 1320006"/>
              <a:gd name="connsiteY6" fmla="*/ 261938 h 328612"/>
              <a:gd name="connsiteX7" fmla="*/ 165100 w 1320006"/>
              <a:gd name="connsiteY7" fmla="*/ 304800 h 328612"/>
              <a:gd name="connsiteX0" fmla="*/ 165100 w 1320006"/>
              <a:gd name="connsiteY0" fmla="*/ 304800 h 328612"/>
              <a:gd name="connsiteX1" fmla="*/ 1308100 w 1320006"/>
              <a:gd name="connsiteY1" fmla="*/ 304800 h 328612"/>
              <a:gd name="connsiteX2" fmla="*/ 1298575 w 1320006"/>
              <a:gd name="connsiteY2" fmla="*/ 0 h 328612"/>
              <a:gd name="connsiteX3" fmla="*/ 1122363 w 1320006"/>
              <a:gd name="connsiteY3" fmla="*/ 114300 h 328612"/>
              <a:gd name="connsiteX4" fmla="*/ 889000 w 1320006"/>
              <a:gd name="connsiteY4" fmla="*/ 185738 h 328612"/>
              <a:gd name="connsiteX5" fmla="*/ 584200 w 1320006"/>
              <a:gd name="connsiteY5" fmla="*/ 233363 h 328612"/>
              <a:gd name="connsiteX6" fmla="*/ 317500 w 1320006"/>
              <a:gd name="connsiteY6" fmla="*/ 261938 h 328612"/>
              <a:gd name="connsiteX7" fmla="*/ 165100 w 1320006"/>
              <a:gd name="connsiteY7" fmla="*/ 304800 h 328612"/>
              <a:gd name="connsiteX0" fmla="*/ 165100 w 1320006"/>
              <a:gd name="connsiteY0" fmla="*/ 304800 h 328612"/>
              <a:gd name="connsiteX1" fmla="*/ 1308100 w 1320006"/>
              <a:gd name="connsiteY1" fmla="*/ 304800 h 328612"/>
              <a:gd name="connsiteX2" fmla="*/ 1298575 w 1320006"/>
              <a:gd name="connsiteY2" fmla="*/ 0 h 328612"/>
              <a:gd name="connsiteX3" fmla="*/ 1069975 w 1320006"/>
              <a:gd name="connsiteY3" fmla="*/ 85725 h 328612"/>
              <a:gd name="connsiteX4" fmla="*/ 889000 w 1320006"/>
              <a:gd name="connsiteY4" fmla="*/ 185738 h 328612"/>
              <a:gd name="connsiteX5" fmla="*/ 584200 w 1320006"/>
              <a:gd name="connsiteY5" fmla="*/ 233363 h 328612"/>
              <a:gd name="connsiteX6" fmla="*/ 317500 w 1320006"/>
              <a:gd name="connsiteY6" fmla="*/ 261938 h 328612"/>
              <a:gd name="connsiteX7" fmla="*/ 165100 w 1320006"/>
              <a:gd name="connsiteY7" fmla="*/ 304800 h 328612"/>
              <a:gd name="connsiteX0" fmla="*/ 165100 w 1320006"/>
              <a:gd name="connsiteY0" fmla="*/ 304800 h 328612"/>
              <a:gd name="connsiteX1" fmla="*/ 1308100 w 1320006"/>
              <a:gd name="connsiteY1" fmla="*/ 304800 h 328612"/>
              <a:gd name="connsiteX2" fmla="*/ 1298575 w 1320006"/>
              <a:gd name="connsiteY2" fmla="*/ 0 h 328612"/>
              <a:gd name="connsiteX3" fmla="*/ 1069975 w 1320006"/>
              <a:gd name="connsiteY3" fmla="*/ 85725 h 328612"/>
              <a:gd name="connsiteX4" fmla="*/ 817563 w 1320006"/>
              <a:gd name="connsiteY4" fmla="*/ 171450 h 328612"/>
              <a:gd name="connsiteX5" fmla="*/ 584200 w 1320006"/>
              <a:gd name="connsiteY5" fmla="*/ 233363 h 328612"/>
              <a:gd name="connsiteX6" fmla="*/ 317500 w 1320006"/>
              <a:gd name="connsiteY6" fmla="*/ 261938 h 328612"/>
              <a:gd name="connsiteX7" fmla="*/ 165100 w 1320006"/>
              <a:gd name="connsiteY7" fmla="*/ 30480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0006" h="328612">
                <a:moveTo>
                  <a:pt x="165100" y="304800"/>
                </a:moveTo>
                <a:cubicBezTo>
                  <a:pt x="330200" y="311944"/>
                  <a:pt x="1019176" y="298450"/>
                  <a:pt x="1308100" y="304800"/>
                </a:cubicBezTo>
                <a:cubicBezTo>
                  <a:pt x="1311275" y="20638"/>
                  <a:pt x="1320006" y="328612"/>
                  <a:pt x="1298575" y="0"/>
                </a:cubicBezTo>
                <a:cubicBezTo>
                  <a:pt x="1139032" y="71438"/>
                  <a:pt x="1150144" y="57150"/>
                  <a:pt x="1069975" y="85725"/>
                </a:cubicBezTo>
                <a:cubicBezTo>
                  <a:pt x="989806" y="114300"/>
                  <a:pt x="898525" y="146844"/>
                  <a:pt x="817563" y="171450"/>
                </a:cubicBezTo>
                <a:cubicBezTo>
                  <a:pt x="736601" y="196056"/>
                  <a:pt x="667544" y="218282"/>
                  <a:pt x="584200" y="233363"/>
                </a:cubicBezTo>
                <a:cubicBezTo>
                  <a:pt x="500856" y="248444"/>
                  <a:pt x="388144" y="256382"/>
                  <a:pt x="317500" y="261938"/>
                </a:cubicBezTo>
                <a:cubicBezTo>
                  <a:pt x="246856" y="267494"/>
                  <a:pt x="0" y="297656"/>
                  <a:pt x="165100" y="3048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Freeform 23"/>
          <p:cNvSpPr/>
          <p:nvPr/>
        </p:nvSpPr>
        <p:spPr>
          <a:xfrm>
            <a:off x="1892300" y="4505980"/>
            <a:ext cx="1320006" cy="328612"/>
          </a:xfrm>
          <a:custGeom>
            <a:avLst/>
            <a:gdLst>
              <a:gd name="connsiteX0" fmla="*/ 165100 w 1497012"/>
              <a:gd name="connsiteY0" fmla="*/ 338137 h 398462"/>
              <a:gd name="connsiteX1" fmla="*/ 1308100 w 1497012"/>
              <a:gd name="connsiteY1" fmla="*/ 347662 h 398462"/>
              <a:gd name="connsiteX2" fmla="*/ 1298575 w 1497012"/>
              <a:gd name="connsiteY2" fmla="*/ 33337 h 398462"/>
              <a:gd name="connsiteX3" fmla="*/ 1122363 w 1497012"/>
              <a:gd name="connsiteY3" fmla="*/ 147637 h 398462"/>
              <a:gd name="connsiteX4" fmla="*/ 889000 w 1497012"/>
              <a:gd name="connsiteY4" fmla="*/ 219075 h 398462"/>
              <a:gd name="connsiteX5" fmla="*/ 584200 w 1497012"/>
              <a:gd name="connsiteY5" fmla="*/ 266700 h 398462"/>
              <a:gd name="connsiteX6" fmla="*/ 317500 w 1497012"/>
              <a:gd name="connsiteY6" fmla="*/ 295275 h 398462"/>
              <a:gd name="connsiteX7" fmla="*/ 165100 w 1497012"/>
              <a:gd name="connsiteY7" fmla="*/ 338137 h 398462"/>
              <a:gd name="connsiteX0" fmla="*/ 165100 w 1497012"/>
              <a:gd name="connsiteY0" fmla="*/ 338137 h 398462"/>
              <a:gd name="connsiteX1" fmla="*/ 1308100 w 1497012"/>
              <a:gd name="connsiteY1" fmla="*/ 347662 h 398462"/>
              <a:gd name="connsiteX2" fmla="*/ 1298575 w 1497012"/>
              <a:gd name="connsiteY2" fmla="*/ 33337 h 398462"/>
              <a:gd name="connsiteX3" fmla="*/ 1122363 w 1497012"/>
              <a:gd name="connsiteY3" fmla="*/ 147637 h 398462"/>
              <a:gd name="connsiteX4" fmla="*/ 889000 w 1497012"/>
              <a:gd name="connsiteY4" fmla="*/ 219075 h 398462"/>
              <a:gd name="connsiteX5" fmla="*/ 584200 w 1497012"/>
              <a:gd name="connsiteY5" fmla="*/ 266700 h 398462"/>
              <a:gd name="connsiteX6" fmla="*/ 317500 w 1497012"/>
              <a:gd name="connsiteY6" fmla="*/ 295275 h 398462"/>
              <a:gd name="connsiteX7" fmla="*/ 165100 w 1497012"/>
              <a:gd name="connsiteY7" fmla="*/ 338137 h 398462"/>
              <a:gd name="connsiteX0" fmla="*/ 165100 w 1497012"/>
              <a:gd name="connsiteY0" fmla="*/ 304800 h 365125"/>
              <a:gd name="connsiteX1" fmla="*/ 1308100 w 1497012"/>
              <a:gd name="connsiteY1" fmla="*/ 314325 h 365125"/>
              <a:gd name="connsiteX2" fmla="*/ 1298575 w 1497012"/>
              <a:gd name="connsiteY2" fmla="*/ 0 h 365125"/>
              <a:gd name="connsiteX3" fmla="*/ 1122363 w 1497012"/>
              <a:gd name="connsiteY3" fmla="*/ 114300 h 365125"/>
              <a:gd name="connsiteX4" fmla="*/ 889000 w 1497012"/>
              <a:gd name="connsiteY4" fmla="*/ 185738 h 365125"/>
              <a:gd name="connsiteX5" fmla="*/ 584200 w 1497012"/>
              <a:gd name="connsiteY5" fmla="*/ 233363 h 365125"/>
              <a:gd name="connsiteX6" fmla="*/ 317500 w 1497012"/>
              <a:gd name="connsiteY6" fmla="*/ 261938 h 365125"/>
              <a:gd name="connsiteX7" fmla="*/ 165100 w 1497012"/>
              <a:gd name="connsiteY7" fmla="*/ 304800 h 365125"/>
              <a:gd name="connsiteX0" fmla="*/ 165100 w 1320006"/>
              <a:gd name="connsiteY0" fmla="*/ 304800 h 365125"/>
              <a:gd name="connsiteX1" fmla="*/ 1308100 w 1320006"/>
              <a:gd name="connsiteY1" fmla="*/ 314325 h 365125"/>
              <a:gd name="connsiteX2" fmla="*/ 1298575 w 1320006"/>
              <a:gd name="connsiteY2" fmla="*/ 0 h 365125"/>
              <a:gd name="connsiteX3" fmla="*/ 1122363 w 1320006"/>
              <a:gd name="connsiteY3" fmla="*/ 114300 h 365125"/>
              <a:gd name="connsiteX4" fmla="*/ 889000 w 1320006"/>
              <a:gd name="connsiteY4" fmla="*/ 185738 h 365125"/>
              <a:gd name="connsiteX5" fmla="*/ 584200 w 1320006"/>
              <a:gd name="connsiteY5" fmla="*/ 233363 h 365125"/>
              <a:gd name="connsiteX6" fmla="*/ 317500 w 1320006"/>
              <a:gd name="connsiteY6" fmla="*/ 261938 h 365125"/>
              <a:gd name="connsiteX7" fmla="*/ 165100 w 1320006"/>
              <a:gd name="connsiteY7" fmla="*/ 304800 h 365125"/>
              <a:gd name="connsiteX0" fmla="*/ 165100 w 1320006"/>
              <a:gd name="connsiteY0" fmla="*/ 304800 h 328612"/>
              <a:gd name="connsiteX1" fmla="*/ 1308100 w 1320006"/>
              <a:gd name="connsiteY1" fmla="*/ 314325 h 328612"/>
              <a:gd name="connsiteX2" fmla="*/ 1298575 w 1320006"/>
              <a:gd name="connsiteY2" fmla="*/ 0 h 328612"/>
              <a:gd name="connsiteX3" fmla="*/ 1122363 w 1320006"/>
              <a:gd name="connsiteY3" fmla="*/ 114300 h 328612"/>
              <a:gd name="connsiteX4" fmla="*/ 889000 w 1320006"/>
              <a:gd name="connsiteY4" fmla="*/ 185738 h 328612"/>
              <a:gd name="connsiteX5" fmla="*/ 584200 w 1320006"/>
              <a:gd name="connsiteY5" fmla="*/ 233363 h 328612"/>
              <a:gd name="connsiteX6" fmla="*/ 317500 w 1320006"/>
              <a:gd name="connsiteY6" fmla="*/ 261938 h 328612"/>
              <a:gd name="connsiteX7" fmla="*/ 165100 w 1320006"/>
              <a:gd name="connsiteY7" fmla="*/ 304800 h 328612"/>
              <a:gd name="connsiteX0" fmla="*/ 165100 w 1320006"/>
              <a:gd name="connsiteY0" fmla="*/ 304800 h 328612"/>
              <a:gd name="connsiteX1" fmla="*/ 1308100 w 1320006"/>
              <a:gd name="connsiteY1" fmla="*/ 304800 h 328612"/>
              <a:gd name="connsiteX2" fmla="*/ 1298575 w 1320006"/>
              <a:gd name="connsiteY2" fmla="*/ 0 h 328612"/>
              <a:gd name="connsiteX3" fmla="*/ 1122363 w 1320006"/>
              <a:gd name="connsiteY3" fmla="*/ 114300 h 328612"/>
              <a:gd name="connsiteX4" fmla="*/ 889000 w 1320006"/>
              <a:gd name="connsiteY4" fmla="*/ 185738 h 328612"/>
              <a:gd name="connsiteX5" fmla="*/ 584200 w 1320006"/>
              <a:gd name="connsiteY5" fmla="*/ 233363 h 328612"/>
              <a:gd name="connsiteX6" fmla="*/ 317500 w 1320006"/>
              <a:gd name="connsiteY6" fmla="*/ 261938 h 328612"/>
              <a:gd name="connsiteX7" fmla="*/ 165100 w 1320006"/>
              <a:gd name="connsiteY7" fmla="*/ 30480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0006" h="328612">
                <a:moveTo>
                  <a:pt x="165100" y="304800"/>
                </a:moveTo>
                <a:cubicBezTo>
                  <a:pt x="330200" y="311944"/>
                  <a:pt x="1019176" y="298450"/>
                  <a:pt x="1308100" y="304800"/>
                </a:cubicBezTo>
                <a:cubicBezTo>
                  <a:pt x="1311275" y="20638"/>
                  <a:pt x="1320006" y="328612"/>
                  <a:pt x="1298575" y="0"/>
                </a:cubicBezTo>
                <a:cubicBezTo>
                  <a:pt x="1139032" y="71438"/>
                  <a:pt x="1190626" y="83344"/>
                  <a:pt x="1122363" y="114300"/>
                </a:cubicBezTo>
                <a:cubicBezTo>
                  <a:pt x="1054101" y="145256"/>
                  <a:pt x="978694" y="165894"/>
                  <a:pt x="889000" y="185738"/>
                </a:cubicBezTo>
                <a:cubicBezTo>
                  <a:pt x="799306" y="205582"/>
                  <a:pt x="679450" y="220663"/>
                  <a:pt x="584200" y="233363"/>
                </a:cubicBezTo>
                <a:cubicBezTo>
                  <a:pt x="488950" y="246063"/>
                  <a:pt x="388144" y="256382"/>
                  <a:pt x="317500" y="261938"/>
                </a:cubicBezTo>
                <a:cubicBezTo>
                  <a:pt x="246856" y="267494"/>
                  <a:pt x="0" y="297656"/>
                  <a:pt x="165100" y="3048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762000"/>
            <a:ext cx="9144000" cy="1524000"/>
          </a:xfrm>
        </p:spPr>
        <p:txBody>
          <a:bodyPr>
            <a:normAutofit fontScale="90000"/>
          </a:bodyPr>
          <a:lstStyle/>
          <a:p>
            <a:r>
              <a:rPr lang="en-US" dirty="0" smtClean="0">
                <a:latin typeface="Times New Roman" pitchFamily="18" charset="0"/>
                <a:ea typeface="Cambria Math" pitchFamily="18" charset="0"/>
                <a:cs typeface="Times New Roman" pitchFamily="18" charset="0"/>
              </a:rPr>
              <a:t>The probability that a difference </a:t>
            </a:r>
            <a:r>
              <a:rPr lang="en-US" dirty="0" smtClean="0">
                <a:solidFill>
                  <a:srgbClr val="FF0000"/>
                </a:solidFill>
                <a:latin typeface="Times New Roman" pitchFamily="18" charset="0"/>
                <a:ea typeface="Cambria Math" pitchFamily="18" charset="0"/>
                <a:cs typeface="Times New Roman" pitchFamily="18" charset="0"/>
              </a:rPr>
              <a:t>of either sign </a:t>
            </a:r>
            <a:r>
              <a:rPr lang="en-US" dirty="0" smtClean="0">
                <a:latin typeface="Times New Roman" pitchFamily="18" charset="0"/>
                <a:ea typeface="Cambria Math" pitchFamily="18" charset="0"/>
                <a:cs typeface="Times New Roman" pitchFamily="18" charset="0"/>
              </a:rPr>
              <a:t>between sample means A and B is due to chance is</a:t>
            </a:r>
            <a:r>
              <a:rPr lang="en-US" i="1" dirty="0" smtClean="0">
                <a:latin typeface="Times New Roman" pitchFamily="18" charset="0"/>
                <a:ea typeface="Cambria Math" pitchFamily="18" charset="0"/>
                <a:cs typeface="Times New Roman" pitchFamily="18" charset="0"/>
              </a:rPr>
              <a:t> </a:t>
            </a:r>
            <a:r>
              <a:rPr lang="en-US" i="1" dirty="0" smtClean="0">
                <a:latin typeface="Cambria Math" pitchFamily="18" charset="0"/>
                <a:ea typeface="Cambria Math" pitchFamily="18" charset="0"/>
                <a:cs typeface="Times New Roman" pitchFamily="18" charset="0"/>
              </a:rPr>
              <a:t>P( </a:t>
            </a:r>
            <a:r>
              <a:rPr lang="en-US" i="1" dirty="0" smtClean="0">
                <a:solidFill>
                  <a:srgbClr val="FF0000"/>
                </a:solidFill>
                <a:latin typeface="Cambria Math" pitchFamily="18" charset="0"/>
                <a:ea typeface="Cambria Math" pitchFamily="18" charset="0"/>
                <a:cs typeface="Times New Roman" pitchFamily="18" charset="0"/>
              </a:rPr>
              <a:t>|Z|</a:t>
            </a:r>
            <a:r>
              <a:rPr lang="en-US" i="1" dirty="0" smtClean="0">
                <a:latin typeface="Cambria Math" pitchFamily="18" charset="0"/>
                <a:ea typeface="Cambria Math" pitchFamily="18" charset="0"/>
                <a:cs typeface="Times New Roman" pitchFamily="18" charset="0"/>
              </a:rPr>
              <a:t> &gt; Z</a:t>
            </a:r>
            <a:r>
              <a:rPr lang="en-US" i="1" baseline="30000" dirty="0" smtClean="0">
                <a:latin typeface="Cambria Math" pitchFamily="18" charset="0"/>
                <a:ea typeface="Cambria Math" pitchFamily="18" charset="0"/>
                <a:cs typeface="Times New Roman" pitchFamily="18" charset="0"/>
              </a:rPr>
              <a:t>est</a:t>
            </a:r>
            <a:r>
              <a:rPr lang="en-US" i="1" dirty="0" smtClean="0">
                <a:latin typeface="Cambria Math" pitchFamily="18" charset="0"/>
                <a:ea typeface="Cambria Math" pitchFamily="18" charset="0"/>
                <a:cs typeface="Times New Roman" pitchFamily="18" charset="0"/>
              </a:rPr>
              <a:t> )</a:t>
            </a:r>
            <a:br>
              <a:rPr lang="en-US" i="1" dirty="0" smtClean="0">
                <a:latin typeface="Cambria Math" pitchFamily="18" charset="0"/>
                <a:ea typeface="Cambria Math" pitchFamily="18" charset="0"/>
                <a:cs typeface="Times New Roman" pitchFamily="18" charset="0"/>
              </a:rPr>
            </a:br>
            <a:r>
              <a:rPr lang="en-US" i="1" dirty="0" smtClean="0">
                <a:latin typeface="Cambria Math" pitchFamily="18" charset="0"/>
                <a:ea typeface="Cambria Math" pitchFamily="18" charset="0"/>
                <a:cs typeface="Times New Roman" pitchFamily="18" charset="0"/>
              </a:rPr>
              <a:t/>
            </a:r>
            <a:br>
              <a:rPr lang="en-US" i="1" dirty="0" smtClean="0">
                <a:latin typeface="Cambria Math" pitchFamily="18" charset="0"/>
                <a:ea typeface="Cambria Math" pitchFamily="18" charset="0"/>
                <a:cs typeface="Times New Roman" pitchFamily="18" charset="0"/>
              </a:rPr>
            </a:br>
            <a:r>
              <a:rPr lang="en-US" i="1" dirty="0" smtClean="0">
                <a:latin typeface="Cambria Math" pitchFamily="18" charset="0"/>
                <a:ea typeface="Cambria Math" pitchFamily="18" charset="0"/>
                <a:cs typeface="Times New Roman" pitchFamily="18" charset="0"/>
              </a:rPr>
              <a:t>This is called a </a:t>
            </a:r>
            <a:r>
              <a:rPr lang="en-US" i="1" dirty="0" smtClean="0">
                <a:solidFill>
                  <a:srgbClr val="FF0000"/>
                </a:solidFill>
                <a:latin typeface="Cambria Math" pitchFamily="18" charset="0"/>
                <a:ea typeface="Cambria Math" pitchFamily="18" charset="0"/>
                <a:cs typeface="Times New Roman" pitchFamily="18" charset="0"/>
              </a:rPr>
              <a:t>two-sided </a:t>
            </a:r>
            <a:r>
              <a:rPr lang="en-US" i="1" dirty="0" smtClean="0">
                <a:latin typeface="Cambria Math" pitchFamily="18" charset="0"/>
                <a:ea typeface="Cambria Math" pitchFamily="18" charset="0"/>
                <a:cs typeface="Times New Roman" pitchFamily="18" charset="0"/>
              </a:rPr>
              <a:t>test </a:t>
            </a:r>
            <a:endParaRPr lang="en-US" i="1" dirty="0">
              <a:latin typeface="Cambria Math" pitchFamily="18" charset="0"/>
              <a:ea typeface="Cambria Math" pitchFamily="18" charset="0"/>
              <a:cs typeface="Times New Roman" pitchFamily="18" charset="0"/>
            </a:endParaRPr>
          </a:p>
        </p:txBody>
      </p:sp>
      <p:cxnSp>
        <p:nvCxnSpPr>
          <p:cNvPr id="6" name="Straight Arrow Connector 5"/>
          <p:cNvCxnSpPr/>
          <p:nvPr/>
        </p:nvCxnSpPr>
        <p:spPr>
          <a:xfrm>
            <a:off x="2039256" y="4810780"/>
            <a:ext cx="4800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3581400" y="4124980"/>
            <a:ext cx="16764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981200" y="3786313"/>
            <a:ext cx="4856617" cy="991129"/>
          </a:xfrm>
          <a:custGeom>
            <a:avLst/>
            <a:gdLst>
              <a:gd name="connsiteX0" fmla="*/ 0 w 4717143"/>
              <a:gd name="connsiteY0" fmla="*/ 936171 h 984552"/>
              <a:gd name="connsiteX1" fmla="*/ 870857 w 4717143"/>
              <a:gd name="connsiteY1" fmla="*/ 892628 h 984552"/>
              <a:gd name="connsiteX2" fmla="*/ 1567543 w 4717143"/>
              <a:gd name="connsiteY2" fmla="*/ 384628 h 984552"/>
              <a:gd name="connsiteX3" fmla="*/ 2133600 w 4717143"/>
              <a:gd name="connsiteY3" fmla="*/ 65314 h 984552"/>
              <a:gd name="connsiteX4" fmla="*/ 2423885 w 4717143"/>
              <a:gd name="connsiteY4" fmla="*/ 7257 h 984552"/>
              <a:gd name="connsiteX5" fmla="*/ 2801257 w 4717143"/>
              <a:gd name="connsiteY5" fmla="*/ 108857 h 984552"/>
              <a:gd name="connsiteX6" fmla="*/ 3396343 w 4717143"/>
              <a:gd name="connsiteY6" fmla="*/ 558800 h 984552"/>
              <a:gd name="connsiteX7" fmla="*/ 4093028 w 4717143"/>
              <a:gd name="connsiteY7" fmla="*/ 849085 h 984552"/>
              <a:gd name="connsiteX8" fmla="*/ 4717143 w 4717143"/>
              <a:gd name="connsiteY8" fmla="*/ 921657 h 984552"/>
              <a:gd name="connsiteX0" fmla="*/ 0 w 4717143"/>
              <a:gd name="connsiteY0" fmla="*/ 930123 h 978504"/>
              <a:gd name="connsiteX1" fmla="*/ 870857 w 4717143"/>
              <a:gd name="connsiteY1" fmla="*/ 886580 h 978504"/>
              <a:gd name="connsiteX2" fmla="*/ 1567543 w 4717143"/>
              <a:gd name="connsiteY2" fmla="*/ 378580 h 978504"/>
              <a:gd name="connsiteX3" fmla="*/ 2122714 w 4717143"/>
              <a:gd name="connsiteY3" fmla="*/ 110066 h 978504"/>
              <a:gd name="connsiteX4" fmla="*/ 2423885 w 4717143"/>
              <a:gd name="connsiteY4" fmla="*/ 1209 h 978504"/>
              <a:gd name="connsiteX5" fmla="*/ 2801257 w 4717143"/>
              <a:gd name="connsiteY5" fmla="*/ 102809 h 978504"/>
              <a:gd name="connsiteX6" fmla="*/ 3396343 w 4717143"/>
              <a:gd name="connsiteY6" fmla="*/ 552752 h 978504"/>
              <a:gd name="connsiteX7" fmla="*/ 4093028 w 4717143"/>
              <a:gd name="connsiteY7" fmla="*/ 843037 h 978504"/>
              <a:gd name="connsiteX8" fmla="*/ 4717143 w 4717143"/>
              <a:gd name="connsiteY8" fmla="*/ 915609 h 978504"/>
              <a:gd name="connsiteX0" fmla="*/ 0 w 4717143"/>
              <a:gd name="connsiteY0" fmla="*/ 930123 h 978504"/>
              <a:gd name="connsiteX1" fmla="*/ 870857 w 4717143"/>
              <a:gd name="connsiteY1" fmla="*/ 886580 h 978504"/>
              <a:gd name="connsiteX2" fmla="*/ 1567543 w 4717143"/>
              <a:gd name="connsiteY2" fmla="*/ 378580 h 978504"/>
              <a:gd name="connsiteX3" fmla="*/ 2046514 w 4717143"/>
              <a:gd name="connsiteY3" fmla="*/ 110066 h 978504"/>
              <a:gd name="connsiteX4" fmla="*/ 2423885 w 4717143"/>
              <a:gd name="connsiteY4" fmla="*/ 1209 h 978504"/>
              <a:gd name="connsiteX5" fmla="*/ 2801257 w 4717143"/>
              <a:gd name="connsiteY5" fmla="*/ 102809 h 978504"/>
              <a:gd name="connsiteX6" fmla="*/ 3396343 w 4717143"/>
              <a:gd name="connsiteY6" fmla="*/ 552752 h 978504"/>
              <a:gd name="connsiteX7" fmla="*/ 4093028 w 4717143"/>
              <a:gd name="connsiteY7" fmla="*/ 843037 h 978504"/>
              <a:gd name="connsiteX8" fmla="*/ 4717143 w 4717143"/>
              <a:gd name="connsiteY8" fmla="*/ 915609 h 978504"/>
              <a:gd name="connsiteX0" fmla="*/ 0 w 4717143"/>
              <a:gd name="connsiteY0" fmla="*/ 930123 h 978504"/>
              <a:gd name="connsiteX1" fmla="*/ 870857 w 4717143"/>
              <a:gd name="connsiteY1" fmla="*/ 886580 h 978504"/>
              <a:gd name="connsiteX2" fmla="*/ 1567543 w 4717143"/>
              <a:gd name="connsiteY2" fmla="*/ 378580 h 978504"/>
              <a:gd name="connsiteX3" fmla="*/ 2046514 w 4717143"/>
              <a:gd name="connsiteY3" fmla="*/ 110066 h 978504"/>
              <a:gd name="connsiteX4" fmla="*/ 2423885 w 4717143"/>
              <a:gd name="connsiteY4" fmla="*/ 1209 h 978504"/>
              <a:gd name="connsiteX5" fmla="*/ 2801257 w 4717143"/>
              <a:gd name="connsiteY5" fmla="*/ 102809 h 978504"/>
              <a:gd name="connsiteX6" fmla="*/ 3418114 w 4717143"/>
              <a:gd name="connsiteY6" fmla="*/ 567266 h 978504"/>
              <a:gd name="connsiteX7" fmla="*/ 4093028 w 4717143"/>
              <a:gd name="connsiteY7" fmla="*/ 843037 h 978504"/>
              <a:gd name="connsiteX8" fmla="*/ 4717143 w 4717143"/>
              <a:gd name="connsiteY8" fmla="*/ 915609 h 978504"/>
              <a:gd name="connsiteX0" fmla="*/ 0 w 4717143"/>
              <a:gd name="connsiteY0" fmla="*/ 930123 h 959756"/>
              <a:gd name="connsiteX1" fmla="*/ 870857 w 4717143"/>
              <a:gd name="connsiteY1" fmla="*/ 886580 h 959756"/>
              <a:gd name="connsiteX2" fmla="*/ 1513114 w 4717143"/>
              <a:gd name="connsiteY2" fmla="*/ 491066 h 959756"/>
              <a:gd name="connsiteX3" fmla="*/ 2046514 w 4717143"/>
              <a:gd name="connsiteY3" fmla="*/ 110066 h 959756"/>
              <a:gd name="connsiteX4" fmla="*/ 2423885 w 4717143"/>
              <a:gd name="connsiteY4" fmla="*/ 1209 h 959756"/>
              <a:gd name="connsiteX5" fmla="*/ 2801257 w 4717143"/>
              <a:gd name="connsiteY5" fmla="*/ 102809 h 959756"/>
              <a:gd name="connsiteX6" fmla="*/ 3418114 w 4717143"/>
              <a:gd name="connsiteY6" fmla="*/ 567266 h 959756"/>
              <a:gd name="connsiteX7" fmla="*/ 4093028 w 4717143"/>
              <a:gd name="connsiteY7" fmla="*/ 843037 h 959756"/>
              <a:gd name="connsiteX8" fmla="*/ 4717143 w 4717143"/>
              <a:gd name="connsiteY8" fmla="*/ 915609 h 959756"/>
              <a:gd name="connsiteX0" fmla="*/ 0 w 4717143"/>
              <a:gd name="connsiteY0" fmla="*/ 930123 h 959756"/>
              <a:gd name="connsiteX1" fmla="*/ 870857 w 4717143"/>
              <a:gd name="connsiteY1" fmla="*/ 886580 h 959756"/>
              <a:gd name="connsiteX2" fmla="*/ 1513114 w 4717143"/>
              <a:gd name="connsiteY2" fmla="*/ 491066 h 959756"/>
              <a:gd name="connsiteX3" fmla="*/ 2046514 w 4717143"/>
              <a:gd name="connsiteY3" fmla="*/ 110066 h 959756"/>
              <a:gd name="connsiteX4" fmla="*/ 2423885 w 4717143"/>
              <a:gd name="connsiteY4" fmla="*/ 1209 h 959756"/>
              <a:gd name="connsiteX5" fmla="*/ 2801257 w 4717143"/>
              <a:gd name="connsiteY5" fmla="*/ 102809 h 959756"/>
              <a:gd name="connsiteX6" fmla="*/ 3418114 w 4717143"/>
              <a:gd name="connsiteY6" fmla="*/ 567266 h 959756"/>
              <a:gd name="connsiteX7" fmla="*/ 4093028 w 4717143"/>
              <a:gd name="connsiteY7" fmla="*/ 843037 h 959756"/>
              <a:gd name="connsiteX8" fmla="*/ 4717143 w 4717143"/>
              <a:gd name="connsiteY8" fmla="*/ 915609 h 959756"/>
              <a:gd name="connsiteX0" fmla="*/ 0 w 4728029"/>
              <a:gd name="connsiteY0" fmla="*/ 948266 h 972456"/>
              <a:gd name="connsiteX1" fmla="*/ 881743 w 4728029"/>
              <a:gd name="connsiteY1" fmla="*/ 886580 h 972456"/>
              <a:gd name="connsiteX2" fmla="*/ 1524000 w 4728029"/>
              <a:gd name="connsiteY2" fmla="*/ 491066 h 972456"/>
              <a:gd name="connsiteX3" fmla="*/ 2057400 w 4728029"/>
              <a:gd name="connsiteY3" fmla="*/ 110066 h 972456"/>
              <a:gd name="connsiteX4" fmla="*/ 2434771 w 4728029"/>
              <a:gd name="connsiteY4" fmla="*/ 1209 h 972456"/>
              <a:gd name="connsiteX5" fmla="*/ 2812143 w 4728029"/>
              <a:gd name="connsiteY5" fmla="*/ 102809 h 972456"/>
              <a:gd name="connsiteX6" fmla="*/ 3429000 w 4728029"/>
              <a:gd name="connsiteY6" fmla="*/ 567266 h 972456"/>
              <a:gd name="connsiteX7" fmla="*/ 4103914 w 4728029"/>
              <a:gd name="connsiteY7" fmla="*/ 843037 h 972456"/>
              <a:gd name="connsiteX8" fmla="*/ 4728029 w 4728029"/>
              <a:gd name="connsiteY8" fmla="*/ 915609 h 972456"/>
              <a:gd name="connsiteX0" fmla="*/ 146957 w 4874986"/>
              <a:gd name="connsiteY0" fmla="*/ 948266 h 1001410"/>
              <a:gd name="connsiteX1" fmla="*/ 146957 w 4874986"/>
              <a:gd name="connsiteY1" fmla="*/ 991129 h 1001410"/>
              <a:gd name="connsiteX2" fmla="*/ 1028700 w 4874986"/>
              <a:gd name="connsiteY2" fmla="*/ 886580 h 1001410"/>
              <a:gd name="connsiteX3" fmla="*/ 1670957 w 4874986"/>
              <a:gd name="connsiteY3" fmla="*/ 491066 h 1001410"/>
              <a:gd name="connsiteX4" fmla="*/ 2204357 w 4874986"/>
              <a:gd name="connsiteY4" fmla="*/ 110066 h 1001410"/>
              <a:gd name="connsiteX5" fmla="*/ 2581728 w 4874986"/>
              <a:gd name="connsiteY5" fmla="*/ 1209 h 1001410"/>
              <a:gd name="connsiteX6" fmla="*/ 2959100 w 4874986"/>
              <a:gd name="connsiteY6" fmla="*/ 102809 h 1001410"/>
              <a:gd name="connsiteX7" fmla="*/ 3575957 w 4874986"/>
              <a:gd name="connsiteY7" fmla="*/ 567266 h 1001410"/>
              <a:gd name="connsiteX8" fmla="*/ 4250871 w 4874986"/>
              <a:gd name="connsiteY8" fmla="*/ 843037 h 1001410"/>
              <a:gd name="connsiteX9" fmla="*/ 4874986 w 4874986"/>
              <a:gd name="connsiteY9" fmla="*/ 915609 h 1001410"/>
              <a:gd name="connsiteX0" fmla="*/ 0 w 4728029"/>
              <a:gd name="connsiteY0" fmla="*/ 991129 h 991129"/>
              <a:gd name="connsiteX1" fmla="*/ 881743 w 4728029"/>
              <a:gd name="connsiteY1" fmla="*/ 886580 h 991129"/>
              <a:gd name="connsiteX2" fmla="*/ 1524000 w 4728029"/>
              <a:gd name="connsiteY2" fmla="*/ 491066 h 991129"/>
              <a:gd name="connsiteX3" fmla="*/ 2057400 w 4728029"/>
              <a:gd name="connsiteY3" fmla="*/ 110066 h 991129"/>
              <a:gd name="connsiteX4" fmla="*/ 2434771 w 4728029"/>
              <a:gd name="connsiteY4" fmla="*/ 1209 h 991129"/>
              <a:gd name="connsiteX5" fmla="*/ 2812143 w 4728029"/>
              <a:gd name="connsiteY5" fmla="*/ 102809 h 991129"/>
              <a:gd name="connsiteX6" fmla="*/ 3429000 w 4728029"/>
              <a:gd name="connsiteY6" fmla="*/ 567266 h 991129"/>
              <a:gd name="connsiteX7" fmla="*/ 4103914 w 4728029"/>
              <a:gd name="connsiteY7" fmla="*/ 843037 h 991129"/>
              <a:gd name="connsiteX8" fmla="*/ 4728029 w 4728029"/>
              <a:gd name="connsiteY8" fmla="*/ 915609 h 991129"/>
              <a:gd name="connsiteX0" fmla="*/ 0 w 4713742"/>
              <a:gd name="connsiteY0" fmla="*/ 991129 h 991129"/>
              <a:gd name="connsiteX1" fmla="*/ 881743 w 4713742"/>
              <a:gd name="connsiteY1" fmla="*/ 886580 h 991129"/>
              <a:gd name="connsiteX2" fmla="*/ 1524000 w 4713742"/>
              <a:gd name="connsiteY2" fmla="*/ 491066 h 991129"/>
              <a:gd name="connsiteX3" fmla="*/ 2057400 w 4713742"/>
              <a:gd name="connsiteY3" fmla="*/ 110066 h 991129"/>
              <a:gd name="connsiteX4" fmla="*/ 2434771 w 4713742"/>
              <a:gd name="connsiteY4" fmla="*/ 1209 h 991129"/>
              <a:gd name="connsiteX5" fmla="*/ 2812143 w 4713742"/>
              <a:gd name="connsiteY5" fmla="*/ 102809 h 991129"/>
              <a:gd name="connsiteX6" fmla="*/ 3429000 w 4713742"/>
              <a:gd name="connsiteY6" fmla="*/ 567266 h 991129"/>
              <a:gd name="connsiteX7" fmla="*/ 4103914 w 4713742"/>
              <a:gd name="connsiteY7" fmla="*/ 843037 h 991129"/>
              <a:gd name="connsiteX8" fmla="*/ 4713742 w 4713742"/>
              <a:gd name="connsiteY8" fmla="*/ 967997 h 991129"/>
              <a:gd name="connsiteX0" fmla="*/ 0 w 4856617"/>
              <a:gd name="connsiteY0" fmla="*/ 991129 h 991129"/>
              <a:gd name="connsiteX1" fmla="*/ 881743 w 4856617"/>
              <a:gd name="connsiteY1" fmla="*/ 886580 h 991129"/>
              <a:gd name="connsiteX2" fmla="*/ 1524000 w 4856617"/>
              <a:gd name="connsiteY2" fmla="*/ 491066 h 991129"/>
              <a:gd name="connsiteX3" fmla="*/ 2057400 w 4856617"/>
              <a:gd name="connsiteY3" fmla="*/ 110066 h 991129"/>
              <a:gd name="connsiteX4" fmla="*/ 2434771 w 4856617"/>
              <a:gd name="connsiteY4" fmla="*/ 1209 h 991129"/>
              <a:gd name="connsiteX5" fmla="*/ 2812143 w 4856617"/>
              <a:gd name="connsiteY5" fmla="*/ 102809 h 991129"/>
              <a:gd name="connsiteX6" fmla="*/ 3429000 w 4856617"/>
              <a:gd name="connsiteY6" fmla="*/ 567266 h 991129"/>
              <a:gd name="connsiteX7" fmla="*/ 4103914 w 4856617"/>
              <a:gd name="connsiteY7" fmla="*/ 843037 h 991129"/>
              <a:gd name="connsiteX8" fmla="*/ 4856617 w 4856617"/>
              <a:gd name="connsiteY8" fmla="*/ 987047 h 99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6617" h="991129">
                <a:moveTo>
                  <a:pt x="0" y="991129"/>
                </a:moveTo>
                <a:cubicBezTo>
                  <a:pt x="146957" y="980848"/>
                  <a:pt x="627743" y="969924"/>
                  <a:pt x="881743" y="886580"/>
                </a:cubicBezTo>
                <a:cubicBezTo>
                  <a:pt x="1135743" y="803236"/>
                  <a:pt x="1328057" y="620485"/>
                  <a:pt x="1524000" y="491066"/>
                </a:cubicBezTo>
                <a:cubicBezTo>
                  <a:pt x="1719943" y="361647"/>
                  <a:pt x="1905605" y="191709"/>
                  <a:pt x="2057400" y="110066"/>
                </a:cubicBezTo>
                <a:cubicBezTo>
                  <a:pt x="2209195" y="28423"/>
                  <a:pt x="2308981" y="2418"/>
                  <a:pt x="2434771" y="1209"/>
                </a:cubicBezTo>
                <a:cubicBezTo>
                  <a:pt x="2560561" y="0"/>
                  <a:pt x="2646438" y="8466"/>
                  <a:pt x="2812143" y="102809"/>
                </a:cubicBezTo>
                <a:cubicBezTo>
                  <a:pt x="2977848" y="197152"/>
                  <a:pt x="3213705" y="443895"/>
                  <a:pt x="3429000" y="567266"/>
                </a:cubicBezTo>
                <a:cubicBezTo>
                  <a:pt x="3644295" y="690637"/>
                  <a:pt x="3865978" y="773074"/>
                  <a:pt x="4103914" y="843037"/>
                </a:cubicBezTo>
                <a:cubicBezTo>
                  <a:pt x="4341850" y="913000"/>
                  <a:pt x="4654626" y="980999"/>
                  <a:pt x="4856617" y="987047"/>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rot="5400000">
            <a:off x="5431634" y="4789346"/>
            <a:ext cx="566733"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43385" y="4891735"/>
            <a:ext cx="304800"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0</a:t>
            </a:r>
            <a:endParaRPr lang="en-US" sz="2800" i="1" dirty="0">
              <a:latin typeface="Cambria Math" pitchFamily="18" charset="0"/>
              <a:ea typeface="Cambria Math" pitchFamily="18" charset="0"/>
            </a:endParaRPr>
          </a:p>
        </p:txBody>
      </p:sp>
      <p:sp>
        <p:nvSpPr>
          <p:cNvPr id="19" name="TextBox 18"/>
          <p:cNvSpPr txBox="1"/>
          <p:nvPr/>
        </p:nvSpPr>
        <p:spPr>
          <a:xfrm>
            <a:off x="5562600" y="5115580"/>
            <a:ext cx="990600"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Z</a:t>
            </a:r>
            <a:r>
              <a:rPr lang="en-US" sz="2800" i="1" baseline="30000" dirty="0" smtClean="0">
                <a:latin typeface="Cambria Math" pitchFamily="18" charset="0"/>
                <a:ea typeface="Cambria Math" pitchFamily="18" charset="0"/>
              </a:rPr>
              <a:t>est</a:t>
            </a:r>
            <a:endParaRPr lang="en-US" sz="2800" i="1" baseline="30000" dirty="0">
              <a:latin typeface="Cambria Math" pitchFamily="18" charset="0"/>
              <a:ea typeface="Cambria Math" pitchFamily="18" charset="0"/>
            </a:endParaRPr>
          </a:p>
        </p:txBody>
      </p:sp>
      <p:sp>
        <p:nvSpPr>
          <p:cNvPr id="20" name="TextBox 19"/>
          <p:cNvSpPr txBox="1"/>
          <p:nvPr/>
        </p:nvSpPr>
        <p:spPr>
          <a:xfrm>
            <a:off x="6858000" y="4582180"/>
            <a:ext cx="490533"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Z</a:t>
            </a:r>
            <a:endParaRPr lang="en-US" sz="2800" i="1" dirty="0">
              <a:latin typeface="Cambria Math" pitchFamily="18" charset="0"/>
              <a:ea typeface="Cambria Math" pitchFamily="18" charset="0"/>
            </a:endParaRPr>
          </a:p>
        </p:txBody>
      </p:sp>
      <p:sp>
        <p:nvSpPr>
          <p:cNvPr id="21" name="TextBox 20"/>
          <p:cNvSpPr txBox="1"/>
          <p:nvPr/>
        </p:nvSpPr>
        <p:spPr>
          <a:xfrm>
            <a:off x="4429118" y="3134380"/>
            <a:ext cx="1285882" cy="523220"/>
          </a:xfrm>
          <a:prstGeom prst="rect">
            <a:avLst/>
          </a:prstGeom>
          <a:noFill/>
        </p:spPr>
        <p:txBody>
          <a:bodyPr wrap="square" rtlCol="0">
            <a:spAutoFit/>
          </a:bodyPr>
          <a:lstStyle/>
          <a:p>
            <a:r>
              <a:rPr lang="en-US" sz="2800" i="1" dirty="0" smtClean="0">
                <a:latin typeface="Cambria Math" pitchFamily="18" charset="0"/>
                <a:ea typeface="Cambria Math" pitchFamily="18" charset="0"/>
              </a:rPr>
              <a:t>p(Z)</a:t>
            </a:r>
            <a:endParaRPr lang="en-US" sz="2800" i="1" dirty="0">
              <a:latin typeface="Cambria Math" pitchFamily="18" charset="0"/>
              <a:ea typeface="Cambria Math" pitchFamily="18" charset="0"/>
            </a:endParaRPr>
          </a:p>
        </p:txBody>
      </p:sp>
      <p:cxnSp>
        <p:nvCxnSpPr>
          <p:cNvPr id="22" name="Straight Connector 21"/>
          <p:cNvCxnSpPr/>
          <p:nvPr/>
        </p:nvCxnSpPr>
        <p:spPr>
          <a:xfrm rot="5400000">
            <a:off x="2917034" y="4789346"/>
            <a:ext cx="566733" cy="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71800" y="5115580"/>
            <a:ext cx="990600" cy="523220"/>
          </a:xfrm>
          <a:prstGeom prst="rect">
            <a:avLst/>
          </a:prstGeom>
          <a:noFill/>
        </p:spPr>
        <p:txBody>
          <a:bodyPr wrap="square" rtlCol="0">
            <a:spAutoFit/>
          </a:bodyPr>
          <a:lstStyle/>
          <a:p>
            <a:r>
              <a:rPr lang="en-US" i="1" dirty="0" smtClean="0">
                <a:latin typeface="Cambria Math" pitchFamily="18" charset="0"/>
                <a:ea typeface="Cambria Math" pitchFamily="18" charset="0"/>
              </a:rPr>
              <a:t>-</a:t>
            </a:r>
            <a:r>
              <a:rPr lang="en-US" sz="2800" i="1" dirty="0" smtClean="0">
                <a:latin typeface="Cambria Math" pitchFamily="18" charset="0"/>
                <a:ea typeface="Cambria Math" pitchFamily="18" charset="0"/>
              </a:rPr>
              <a:t>Z</a:t>
            </a:r>
            <a:r>
              <a:rPr lang="en-US" sz="2800" i="1" baseline="30000" dirty="0" smtClean="0">
                <a:latin typeface="Cambria Math" pitchFamily="18" charset="0"/>
                <a:ea typeface="Cambria Math" pitchFamily="18" charset="0"/>
              </a:rPr>
              <a:t>est</a:t>
            </a:r>
            <a:endParaRPr lang="en-US" sz="2800" i="1" baseline="30000" dirty="0">
              <a:latin typeface="Cambria Math" pitchFamily="18" charset="0"/>
              <a:ea typeface="Cambria Math" pitchFamily="18" charset="0"/>
            </a:endParaRPr>
          </a:p>
        </p:txBody>
      </p:sp>
      <p:sp>
        <p:nvSpPr>
          <p:cNvPr id="27" name="Title 1"/>
          <p:cNvSpPr txBox="1">
            <a:spLocks/>
          </p:cNvSpPr>
          <p:nvPr/>
        </p:nvSpPr>
        <p:spPr>
          <a:xfrm>
            <a:off x="152400" y="5562600"/>
            <a:ext cx="8763000" cy="1295400"/>
          </a:xfrm>
          <a:prstGeom prst="rect">
            <a:avLst/>
          </a:prstGeom>
        </p:spPr>
        <p:txBody>
          <a:bodyPr vert="horz" lIns="91440" tIns="45720" rIns="91440" bIns="45720" rtlCol="0" anchor="ctr">
            <a:normAutofit fontScale="90000" lnSpcReduction="10000"/>
          </a:bodyPr>
          <a:lstStyle/>
          <a:p>
            <a:pPr lvl="0" algn="ctr">
              <a:spcBef>
                <a:spcPct val="0"/>
              </a:spcBef>
            </a:pPr>
            <a:r>
              <a:rPr kumimoji="0" lang="en-US" sz="4400" b="0" u="none" strike="noStrike" kern="1200" cap="none" spc="0" normalizeH="0" baseline="0" noProof="0" dirty="0" smtClean="0">
                <a:ln>
                  <a:noFill/>
                </a:ln>
                <a:solidFill>
                  <a:schemeClr val="tx1"/>
                </a:solidFill>
                <a:effectLst/>
                <a:uLnTx/>
                <a:uFillTx/>
                <a:latin typeface="Times New Roman" pitchFamily="18" charset="0"/>
                <a:ea typeface="Cambria Math" pitchFamily="18" charset="0"/>
                <a:cs typeface="Times New Roman" pitchFamily="18" charset="0"/>
              </a:rPr>
              <a:t>which is</a:t>
            </a:r>
          </a:p>
          <a:p>
            <a:pPr lvl="0" algn="ctr">
              <a:spcBef>
                <a:spcPct val="0"/>
              </a:spcBef>
            </a:pP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1</a:t>
            </a:r>
            <a:r>
              <a:rPr kumimoji="0" lang="en-US" sz="4400" b="0" i="1" u="none" strike="noStrike" kern="1200" cap="none" spc="0" normalizeH="0" noProof="0" dirty="0" smtClean="0">
                <a:ln>
                  <a:noFill/>
                </a:ln>
                <a:solidFill>
                  <a:schemeClr val="tx1"/>
                </a:solidFill>
                <a:effectLst/>
                <a:uLnTx/>
                <a:uFillTx/>
                <a:latin typeface="Cambria Math" pitchFamily="18" charset="0"/>
                <a:ea typeface="Cambria Math" pitchFamily="18" charset="0"/>
                <a:cs typeface="Times New Roman" pitchFamily="18" charset="0"/>
              </a:rPr>
              <a:t> – </a:t>
            </a:r>
            <a:r>
              <a:rPr lang="en-US" sz="4400" i="1" dirty="0" smtClean="0">
                <a:latin typeface="Cambria Math" pitchFamily="18" charset="0"/>
                <a:ea typeface="Cambria Math" pitchFamily="18" charset="0"/>
                <a:cs typeface="Times New Roman" pitchFamily="18" charset="0"/>
              </a:rPr>
              <a:t>[</a:t>
            </a: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erf(Z</a:t>
            </a:r>
            <a:r>
              <a:rPr kumimoji="0" lang="en-US" sz="4400" b="0" i="1" u="none" strike="noStrike" kern="1200" cap="none" spc="0" normalizeH="0" baseline="30000" noProof="0" dirty="0" smtClean="0">
                <a:ln>
                  <a:noFill/>
                </a:ln>
                <a:solidFill>
                  <a:schemeClr val="tx1"/>
                </a:solidFill>
                <a:effectLst/>
                <a:uLnTx/>
                <a:uFillTx/>
                <a:latin typeface="Cambria Math" pitchFamily="18" charset="0"/>
                <a:ea typeface="Cambria Math" pitchFamily="18" charset="0"/>
                <a:cs typeface="Times New Roman" pitchFamily="18" charset="0"/>
              </a:rPr>
              <a:t>est</a:t>
            </a:r>
            <a:r>
              <a:rPr lang="en-US" sz="4400" i="1" dirty="0" smtClean="0">
                <a:latin typeface="Cambria Math" pitchFamily="18" charset="0"/>
                <a:ea typeface="Cambria Math" pitchFamily="18" charset="0"/>
                <a:cs typeface="Times New Roman" pitchFamily="18" charset="0"/>
              </a:rPr>
              <a:t>) - erf(-Z</a:t>
            </a:r>
            <a:r>
              <a:rPr lang="en-US" sz="4400" i="1" baseline="30000" dirty="0" smtClean="0">
                <a:latin typeface="Cambria Math" pitchFamily="18" charset="0"/>
                <a:ea typeface="Cambria Math" pitchFamily="18" charset="0"/>
                <a:cs typeface="Times New Roman" pitchFamily="18" charset="0"/>
              </a:rPr>
              <a:t>est</a:t>
            </a:r>
            <a:r>
              <a:rPr lang="en-US" sz="4400" i="1" dirty="0" smtClean="0">
                <a:latin typeface="Cambria Math" pitchFamily="18" charset="0"/>
                <a:ea typeface="Cambria Math" pitchFamily="18" charset="0"/>
                <a:cs typeface="Times New Roman" pitchFamily="18" charset="0"/>
              </a:rPr>
              <a:t>)]</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sz="2800" dirty="0" smtClean="0">
                <a:latin typeface="Times New Roman" pitchFamily="18" charset="0"/>
                <a:cs typeface="Times New Roman" pitchFamily="18" charset="0"/>
              </a:rPr>
              <a:t>in our case</a:t>
            </a:r>
            <a:endParaRPr lang="en-US" dirty="0">
              <a:latin typeface="Times New Roman" pitchFamily="18" charset="0"/>
              <a:cs typeface="Times New Roman" pitchFamily="18" charset="0"/>
            </a:endParaRPr>
          </a:p>
        </p:txBody>
      </p:sp>
      <p:sp>
        <p:nvSpPr>
          <p:cNvPr id="6" name="Title 1"/>
          <p:cNvSpPr txBox="1">
            <a:spLocks/>
          </p:cNvSpPr>
          <p:nvPr/>
        </p:nvSpPr>
        <p:spPr>
          <a:xfrm>
            <a:off x="0" y="2402118"/>
            <a:ext cx="9144000" cy="13716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the key question is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Are these unusually large values for </a:t>
            </a:r>
            <a:r>
              <a:rPr lang="en-US" sz="3100" i="1" dirty="0" smtClean="0">
                <a:latin typeface="Cambria Math" pitchFamily="18" charset="0"/>
                <a:ea typeface="Cambria Math" pitchFamily="18" charset="0"/>
                <a:cs typeface="Times New Roman" pitchFamily="18" charset="0"/>
              </a:rPr>
              <a:t>Z </a:t>
            </a:r>
            <a:r>
              <a:rPr lang="en-US" sz="3100" dirty="0" smtClean="0">
                <a:latin typeface="Times New Roman" pitchFamily="18" charset="0"/>
                <a:ea typeface="+mj-ea"/>
                <a:cs typeface="Times New Roman" pitchFamily="18" charset="0"/>
              </a:rPr>
              <a:t>?</a:t>
            </a:r>
          </a:p>
        </p:txBody>
      </p:sp>
      <p:pic>
        <p:nvPicPr>
          <p:cNvPr id="12290" name="Picture 2"/>
          <p:cNvPicPr>
            <a:picLocks noChangeAspect="1" noChangeArrowheads="1"/>
          </p:cNvPicPr>
          <p:nvPr/>
        </p:nvPicPr>
        <p:blipFill>
          <a:blip r:embed="rId3" cstate="print"/>
          <a:srcRect l="16798" t="53120" r="62205" b="35193"/>
          <a:stretch>
            <a:fillRect/>
          </a:stretch>
        </p:blipFill>
        <p:spPr bwMode="auto">
          <a:xfrm>
            <a:off x="1295400" y="1295400"/>
            <a:ext cx="3048000" cy="1117600"/>
          </a:xfrm>
          <a:prstGeom prst="rect">
            <a:avLst/>
          </a:prstGeom>
          <a:noFill/>
          <a:ln w="9525">
            <a:noFill/>
            <a:miter lim="800000"/>
            <a:headEnd/>
            <a:tailEnd/>
          </a:ln>
        </p:spPr>
      </p:pic>
      <p:sp>
        <p:nvSpPr>
          <p:cNvPr id="8" name="Title 1"/>
          <p:cNvSpPr txBox="1">
            <a:spLocks/>
          </p:cNvSpPr>
          <p:nvPr/>
        </p:nvSpPr>
        <p:spPr>
          <a:xfrm>
            <a:off x="4648200" y="1371600"/>
            <a:ext cx="38100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0.278   and   0.243</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12" name="Picture 3"/>
          <p:cNvPicPr>
            <a:picLocks noChangeAspect="1" noChangeArrowheads="1"/>
          </p:cNvPicPr>
          <p:nvPr/>
        </p:nvPicPr>
        <p:blipFill>
          <a:blip r:embed="rId4" cstate="print"/>
          <a:srcRect l="20625" t="51034" r="56250" b="39664"/>
          <a:stretch>
            <a:fillRect/>
          </a:stretch>
        </p:blipFill>
        <p:spPr bwMode="auto">
          <a:xfrm>
            <a:off x="1676400" y="3962400"/>
            <a:ext cx="2819400" cy="685800"/>
          </a:xfrm>
          <a:prstGeom prst="rect">
            <a:avLst/>
          </a:prstGeom>
          <a:noFill/>
          <a:ln w="9525">
            <a:noFill/>
            <a:miter lim="800000"/>
            <a:headEnd/>
            <a:tailEnd/>
          </a:ln>
        </p:spPr>
      </p:pic>
      <p:sp>
        <p:nvSpPr>
          <p:cNvPr id="13" name="TextBox 12"/>
          <p:cNvSpPr txBox="1"/>
          <p:nvPr/>
        </p:nvSpPr>
        <p:spPr>
          <a:xfrm>
            <a:off x="3886200" y="3962400"/>
            <a:ext cx="4800600" cy="646331"/>
          </a:xfrm>
          <a:prstGeom prst="rect">
            <a:avLst/>
          </a:prstGeom>
          <a:noFill/>
        </p:spPr>
        <p:txBody>
          <a:bodyPr wrap="square" rtlCol="0">
            <a:spAutoFit/>
          </a:bodyPr>
          <a:lstStyle/>
          <a:p>
            <a:pPr algn="ctr"/>
            <a:r>
              <a:rPr lang="en-US" sz="3600" dirty="0" smtClean="0">
                <a:latin typeface="Times New Roman" pitchFamily="18" charset="0"/>
                <a:cs typeface="Times New Roman" pitchFamily="18" charset="0"/>
              </a:rPr>
              <a:t>= 0.780  and 0.807</a:t>
            </a:r>
            <a:endParaRPr lang="en-US" sz="3600" dirty="0">
              <a:latin typeface="Times New Roman" pitchFamily="18" charset="0"/>
              <a:cs typeface="Times New Roman" pitchFamily="18" charset="0"/>
            </a:endParaRPr>
          </a:p>
        </p:txBody>
      </p:sp>
      <p:sp>
        <p:nvSpPr>
          <p:cNvPr id="14" name="TextBox 13"/>
          <p:cNvSpPr txBox="1"/>
          <p:nvPr/>
        </p:nvSpPr>
        <p:spPr>
          <a:xfrm>
            <a:off x="0" y="48006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So values of </a:t>
            </a:r>
            <a:r>
              <a:rPr lang="en-US" sz="3200" i="1" dirty="0" smtClean="0">
                <a:latin typeface="Cambria Math" pitchFamily="18" charset="0"/>
                <a:ea typeface="Cambria Math" pitchFamily="18" charset="0"/>
                <a:cs typeface="Times New Roman" pitchFamily="18" charset="0"/>
              </a:rPr>
              <a:t>|Z|</a:t>
            </a:r>
            <a:r>
              <a:rPr lang="en-US" sz="3200" dirty="0" smtClean="0">
                <a:latin typeface="Times New Roman" pitchFamily="18" charset="0"/>
                <a:cs typeface="Times New Roman" pitchFamily="18" charset="0"/>
              </a:rPr>
              <a:t>  greater than </a:t>
            </a:r>
            <a:r>
              <a:rPr lang="en-US" sz="3200" i="1" dirty="0" smtClean="0">
                <a:latin typeface="Cambria Math" pitchFamily="18" charset="0"/>
                <a:ea typeface="Cambria Math" pitchFamily="18" charset="0"/>
                <a:cs typeface="Times New Roman" pitchFamily="18" charset="0"/>
              </a:rPr>
              <a:t>Z</a:t>
            </a:r>
            <a:r>
              <a:rPr lang="en-US" sz="3200" i="1" baseline="30000" dirty="0" smtClean="0">
                <a:latin typeface="Cambria Math" pitchFamily="18" charset="0"/>
                <a:ea typeface="Cambria Math" pitchFamily="18" charset="0"/>
                <a:cs typeface="Times New Roman" pitchFamily="18" charset="0"/>
              </a:rPr>
              <a:t>est</a:t>
            </a:r>
            <a:r>
              <a:rPr lang="en-US" sz="3200" dirty="0" smtClean="0">
                <a:latin typeface="Times New Roman" pitchFamily="18" charset="0"/>
                <a:cs typeface="Times New Roman" pitchFamily="18" charset="0"/>
              </a:rPr>
              <a:t> are very common</a:t>
            </a:r>
            <a:endParaRPr lang="en-US" sz="3200" dirty="0">
              <a:latin typeface="Times New Roman" pitchFamily="18" charset="0"/>
              <a:cs typeface="Times New Roman" pitchFamily="18" charset="0"/>
            </a:endParaRPr>
          </a:p>
        </p:txBody>
      </p:sp>
      <p:sp>
        <p:nvSpPr>
          <p:cNvPr id="10" name="TextBox 9"/>
          <p:cNvSpPr txBox="1"/>
          <p:nvPr/>
        </p:nvSpPr>
        <p:spPr>
          <a:xfrm>
            <a:off x="0" y="5457378"/>
            <a:ext cx="9144000" cy="1077218"/>
          </a:xfrm>
          <a:prstGeom prst="rect">
            <a:avLst/>
          </a:prstGeom>
          <a:noFill/>
        </p:spPr>
        <p:txBody>
          <a:bodyPr wrap="square" rtlCol="0">
            <a:spAutoFit/>
          </a:bodyPr>
          <a:lstStyle/>
          <a:p>
            <a:pPr algn="ctr"/>
            <a:r>
              <a:rPr lang="en-US" sz="3200" dirty="0" smtClean="0">
                <a:solidFill>
                  <a:srgbClr val="FF0000"/>
                </a:solidFill>
                <a:latin typeface="Times New Roman" pitchFamily="18" charset="0"/>
                <a:cs typeface="Times New Roman" pitchFamily="18" charset="0"/>
              </a:rPr>
              <a:t>The Null Hypotheses cannot be rejected.</a:t>
            </a:r>
          </a:p>
          <a:p>
            <a:pPr algn="ctr"/>
            <a:r>
              <a:rPr lang="en-US" sz="3200" i="1" dirty="0" smtClean="0">
                <a:solidFill>
                  <a:srgbClr val="FF0000"/>
                </a:solidFill>
                <a:latin typeface="Times New Roman" pitchFamily="18" charset="0"/>
                <a:cs typeface="Times New Roman" pitchFamily="18" charset="0"/>
              </a:rPr>
              <a:t>There is no reason to think the machine is biased</a:t>
            </a:r>
            <a:endParaRPr lang="en-US" sz="3200" i="1" dirty="0">
              <a:solidFill>
                <a:srgbClr val="FF0000"/>
              </a:solidFill>
              <a:latin typeface="Times New Roman" pitchFamily="18" charset="0"/>
              <a:cs typeface="Times New Roman" pitchFamily="18" charset="0"/>
            </a:endParaRPr>
          </a:p>
        </p:txBody>
      </p:sp>
      <p:cxnSp>
        <p:nvCxnSpPr>
          <p:cNvPr id="15" name="Straight Arrow Connector 14"/>
          <p:cNvCxnSpPr/>
          <p:nvPr/>
        </p:nvCxnSpPr>
        <p:spPr>
          <a:xfrm rot="16200000" flipV="1">
            <a:off x="7581900" y="4610100"/>
            <a:ext cx="381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4572000"/>
          </a:xfrm>
        </p:spPr>
        <p:txBody>
          <a:bodyPr>
            <a:normAutofit/>
          </a:bodyPr>
          <a:lstStyle/>
          <a:p>
            <a:r>
              <a:rPr lang="en-US" dirty="0" smtClean="0">
                <a:latin typeface="Times New Roman" pitchFamily="18" charset="0"/>
                <a:cs typeface="Times New Roman" pitchFamily="18" charset="0"/>
              </a:rPr>
              <a:t>suppose the manufacturer had not specified that  random measurement error is </a:t>
            </a:r>
            <a:r>
              <a:rPr lang="el-GR" i="1" dirty="0" smtClean="0">
                <a:latin typeface="Cambria Math" pitchFamily="18" charset="0"/>
                <a:ea typeface="Cambria Math" pitchFamily="18" charset="0"/>
                <a:cs typeface="Times New Roman" pitchFamily="18" charset="0"/>
              </a:rPr>
              <a:t>σ</a:t>
            </a:r>
            <a:r>
              <a:rPr lang="en-US" i="1" baseline="-25000" dirty="0" smtClean="0">
                <a:latin typeface="Cambria Math" pitchFamily="18" charset="0"/>
                <a:ea typeface="Cambria Math" pitchFamily="18" charset="0"/>
                <a:cs typeface="Times New Roman" pitchFamily="18" charset="0"/>
              </a:rPr>
              <a:t>d</a:t>
            </a:r>
            <a:r>
              <a:rPr lang="en-US" i="1" dirty="0" smtClean="0">
                <a:latin typeface="Cambria Math" pitchFamily="18" charset="0"/>
                <a:ea typeface="Cambria Math" pitchFamily="18" charset="0"/>
                <a:cs typeface="Times New Roman" pitchFamily="18" charset="0"/>
              </a:rPr>
              <a:t> = 1 </a:t>
            </a:r>
            <a:r>
              <a:rPr lang="en-US" dirty="0" smtClean="0">
                <a:latin typeface="Times New Roman" pitchFamily="18" charset="0"/>
                <a:cs typeface="Times New Roman" pitchFamily="18" charset="0"/>
              </a:rPr>
              <a:t>nm</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then you would have to estimate it from the data</a:t>
            </a:r>
            <a:endParaRPr lang="en-US" sz="3600" dirty="0">
              <a:latin typeface="Times New Roman" pitchFamily="18" charset="0"/>
              <a:cs typeface="Times New Roman" pitchFamily="18" charset="0"/>
            </a:endParaRPr>
          </a:p>
        </p:txBody>
      </p:sp>
      <p:pic>
        <p:nvPicPr>
          <p:cNvPr id="5" name="Picture 2"/>
          <p:cNvPicPr>
            <a:picLocks noGrp="1" noChangeAspect="1" noChangeArrowheads="1"/>
          </p:cNvPicPr>
          <p:nvPr>
            <p:ph idx="1"/>
          </p:nvPr>
        </p:nvPicPr>
        <p:blipFill>
          <a:blip r:embed="rId3" cstate="print"/>
          <a:srcRect l="12091" t="59006" r="60456" b="34129"/>
          <a:stretch>
            <a:fillRect/>
          </a:stretch>
        </p:blipFill>
        <p:spPr bwMode="auto">
          <a:xfrm>
            <a:off x="1219200" y="5334000"/>
            <a:ext cx="4425087" cy="735806"/>
          </a:xfrm>
          <a:prstGeom prst="rect">
            <a:avLst/>
          </a:prstGeom>
          <a:noFill/>
          <a:ln w="9525">
            <a:noFill/>
            <a:miter lim="800000"/>
            <a:headEnd/>
            <a:tailEnd/>
          </a:ln>
        </p:spPr>
      </p:pic>
      <p:sp>
        <p:nvSpPr>
          <p:cNvPr id="6" name="Title 1"/>
          <p:cNvSpPr txBox="1">
            <a:spLocks/>
          </p:cNvSpPr>
          <p:nvPr/>
        </p:nvSpPr>
        <p:spPr>
          <a:xfrm>
            <a:off x="4876800" y="5061858"/>
            <a:ext cx="3657600" cy="12954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0.876   and   0.894</a:t>
            </a:r>
            <a:endParaRPr kumimoji="0" lang="en-US" sz="32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 name="Rectangle 6"/>
          <p:cNvSpPr/>
          <p:nvPr/>
        </p:nvSpPr>
        <p:spPr>
          <a:xfrm>
            <a:off x="3124200" y="59436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1295400"/>
          </a:xfrm>
        </p:spPr>
        <p:txBody>
          <a:bodyPr>
            <a:normAutofit fontScale="90000"/>
          </a:bodyPr>
          <a:lstStyle/>
          <a:p>
            <a:r>
              <a:rPr lang="en-US" dirty="0" smtClean="0">
                <a:latin typeface="Times New Roman" pitchFamily="18" charset="0"/>
                <a:cs typeface="Times New Roman" pitchFamily="18" charset="0"/>
              </a:rPr>
              <a:t>but then you couldn’t form </a:t>
            </a:r>
            <a:r>
              <a:rPr lang="en-US" i="1" dirty="0" smtClean="0">
                <a:latin typeface="Cambria Math" pitchFamily="18" charset="0"/>
                <a:ea typeface="Cambria Math" pitchFamily="18" charset="0"/>
                <a:cs typeface="Times New Roman" pitchFamily="18" charset="0"/>
              </a:rPr>
              <a:t>Z</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since you need the true variance</a:t>
            </a:r>
            <a:endParaRPr lang="en-US" i="1" dirty="0">
              <a:latin typeface="Cambria Math" pitchFamily="18" charset="0"/>
              <a:ea typeface="Cambria Math" pitchFamily="18" charset="0"/>
              <a:cs typeface="Times New Roman" pitchFamily="18" charset="0"/>
            </a:endParaRPr>
          </a:p>
        </p:txBody>
      </p:sp>
      <p:pic>
        <p:nvPicPr>
          <p:cNvPr id="9" name="Picture 2"/>
          <p:cNvPicPr>
            <a:picLocks noChangeAspect="1" noChangeArrowheads="1"/>
          </p:cNvPicPr>
          <p:nvPr/>
        </p:nvPicPr>
        <p:blipFill>
          <a:blip r:embed="rId3" cstate="print"/>
          <a:srcRect l="16798" t="53120" r="62205" b="35193"/>
          <a:stretch>
            <a:fillRect/>
          </a:stretch>
        </p:blipFill>
        <p:spPr bwMode="auto">
          <a:xfrm>
            <a:off x="2667000" y="3429000"/>
            <a:ext cx="3532909" cy="1295400"/>
          </a:xfrm>
          <a:prstGeom prst="rect">
            <a:avLst/>
          </a:prstGeom>
          <a:noFill/>
          <a:ln w="9525">
            <a:noFill/>
            <a:miter lim="800000"/>
            <a:headEnd/>
            <a:tailEnd/>
          </a:ln>
        </p:spPr>
      </p:pic>
      <p:cxnSp>
        <p:nvCxnSpPr>
          <p:cNvPr id="11" name="Straight Arrow Connector 10"/>
          <p:cNvCxnSpPr/>
          <p:nvPr/>
        </p:nvCxnSpPr>
        <p:spPr>
          <a:xfrm rot="16200000" flipV="1">
            <a:off x="4305300" y="4686300"/>
            <a:ext cx="457200" cy="3810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2743200"/>
          </a:xfrm>
        </p:spPr>
        <p:txBody>
          <a:bodyPr>
            <a:normAutofit/>
          </a:bodyPr>
          <a:lstStyle/>
          <a:p>
            <a:r>
              <a:rPr lang="en-US" sz="3600" dirty="0" smtClean="0">
                <a:latin typeface="Times New Roman" pitchFamily="18" charset="0"/>
                <a:cs typeface="Times New Roman" pitchFamily="18" charset="0"/>
              </a:rPr>
              <a:t>we examined a quantity </a:t>
            </a:r>
            <a:r>
              <a:rPr lang="en-US" sz="3600" i="1" dirty="0" smtClean="0">
                <a:latin typeface="Cambria Math" pitchFamily="18" charset="0"/>
                <a:ea typeface="Cambria Math" pitchFamily="18" charset="0"/>
                <a:cs typeface="Courier New" pitchFamily="49" charset="0"/>
              </a:rPr>
              <a:t>t</a:t>
            </a:r>
            <a:r>
              <a:rPr lang="en-US" sz="3600" dirty="0" smtClean="0">
                <a:latin typeface="Times New Roman" pitchFamily="18" charset="0"/>
                <a:cs typeface="Times New Roman" pitchFamily="18" charset="0"/>
              </a:rPr>
              <a:t>, defined as the ratio of a Normally-distributed variable e and something that has the form of an </a:t>
            </a:r>
            <a:r>
              <a:rPr lang="en-US" sz="3600" i="1" dirty="0" smtClean="0">
                <a:solidFill>
                  <a:srgbClr val="FF0000"/>
                </a:solidFill>
                <a:latin typeface="Times New Roman" pitchFamily="18" charset="0"/>
                <a:cs typeface="Times New Roman" pitchFamily="18" charset="0"/>
              </a:rPr>
              <a:t>estimated</a:t>
            </a:r>
            <a:r>
              <a:rPr lang="en-US" sz="3600" dirty="0" smtClean="0">
                <a:latin typeface="Times New Roman" pitchFamily="18" charset="0"/>
                <a:cs typeface="Times New Roman" pitchFamily="18" charset="0"/>
              </a:rPr>
              <a:t> standard deviation instead of the true sd: </a:t>
            </a:r>
            <a:endParaRPr lang="en-US" sz="36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cstate="print"/>
          <a:srcRect l="20997" t="52840" r="13911" b="18626"/>
          <a:stretch>
            <a:fillRect/>
          </a:stretch>
        </p:blipFill>
        <p:spPr bwMode="auto">
          <a:xfrm>
            <a:off x="838200" y="3581400"/>
            <a:ext cx="70866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1"/>
          <p:cNvSpPr txBox="1">
            <a:spLocks/>
          </p:cNvSpPr>
          <p:nvPr/>
        </p:nvSpPr>
        <p:spPr>
          <a:xfrm>
            <a:off x="381000" y="457200"/>
            <a:ext cx="4876800" cy="9906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so we will test </a:t>
            </a: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t</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pic>
        <p:nvPicPr>
          <p:cNvPr id="18435" name="Picture 3"/>
          <p:cNvPicPr>
            <a:picLocks noChangeAspect="1" noChangeArrowheads="1"/>
          </p:cNvPicPr>
          <p:nvPr/>
        </p:nvPicPr>
        <p:blipFill>
          <a:blip r:embed="rId3" cstate="print"/>
          <a:srcRect l="42500" t="67571" r="30625" b="14858"/>
          <a:stretch>
            <a:fillRect/>
          </a:stretch>
        </p:blipFill>
        <p:spPr bwMode="auto">
          <a:xfrm>
            <a:off x="533400" y="1447800"/>
            <a:ext cx="3662082" cy="1447800"/>
          </a:xfrm>
          <a:prstGeom prst="rect">
            <a:avLst/>
          </a:prstGeom>
          <a:noFill/>
          <a:ln w="9525">
            <a:noFill/>
            <a:miter lim="800000"/>
            <a:headEnd/>
            <a:tailEnd/>
          </a:ln>
        </p:spPr>
      </p:pic>
      <p:sp>
        <p:nvSpPr>
          <p:cNvPr id="11" name="Title 1"/>
          <p:cNvSpPr txBox="1">
            <a:spLocks/>
          </p:cNvSpPr>
          <p:nvPr/>
        </p:nvSpPr>
        <p:spPr>
          <a:xfrm>
            <a:off x="381000" y="3505200"/>
            <a:ext cx="4724400" cy="9906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instead of </a:t>
            </a: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Z</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pic>
        <p:nvPicPr>
          <p:cNvPr id="12" name="Picture 2"/>
          <p:cNvPicPr>
            <a:picLocks noChangeAspect="1" noChangeArrowheads="1"/>
          </p:cNvPicPr>
          <p:nvPr/>
        </p:nvPicPr>
        <p:blipFill>
          <a:blip r:embed="rId4" cstate="print"/>
          <a:srcRect l="16798" t="53120" r="62205" b="35193"/>
          <a:stretch>
            <a:fillRect/>
          </a:stretch>
        </p:blipFill>
        <p:spPr bwMode="auto">
          <a:xfrm>
            <a:off x="762000" y="4724400"/>
            <a:ext cx="3532909" cy="1295400"/>
          </a:xfrm>
          <a:prstGeom prst="rect">
            <a:avLst/>
          </a:prstGeom>
          <a:noFill/>
          <a:ln w="9525">
            <a:noFill/>
            <a:miter lim="800000"/>
            <a:headEnd/>
            <a:tailEnd/>
          </a:ln>
        </p:spPr>
      </p:pic>
      <p:pic>
        <p:nvPicPr>
          <p:cNvPr id="9" name="Picture 8"/>
          <p:cNvPicPr>
            <a:picLocks noChangeAspect="1"/>
          </p:cNvPicPr>
          <p:nvPr/>
        </p:nvPicPr>
        <p:blipFill>
          <a:blip r:embed="rId5"/>
          <a:stretch>
            <a:fillRect/>
          </a:stretch>
        </p:blipFill>
        <p:spPr>
          <a:xfrm>
            <a:off x="5343412" y="-12700"/>
            <a:ext cx="3800588" cy="6870700"/>
          </a:xfrm>
          <a:prstGeom prst="rect">
            <a:avLst/>
          </a:prstGeom>
        </p:spPr>
      </p:pic>
      <p:sp>
        <p:nvSpPr>
          <p:cNvPr id="15" name="Freeform 14"/>
          <p:cNvSpPr/>
          <p:nvPr/>
        </p:nvSpPr>
        <p:spPr>
          <a:xfrm>
            <a:off x="1099182" y="2667000"/>
            <a:ext cx="1034418" cy="2895600"/>
          </a:xfrm>
          <a:custGeom>
            <a:avLst/>
            <a:gdLst>
              <a:gd name="connsiteX0" fmla="*/ 951590 w 998198"/>
              <a:gd name="connsiteY0" fmla="*/ 3192342 h 3192342"/>
              <a:gd name="connsiteX1" fmla="*/ 7768 w 998198"/>
              <a:gd name="connsiteY1" fmla="*/ 1130136 h 3192342"/>
              <a:gd name="connsiteX2" fmla="*/ 998198 w 998198"/>
              <a:gd name="connsiteY2" fmla="*/ 0 h 3192342"/>
            </a:gdLst>
            <a:ahLst/>
            <a:cxnLst>
              <a:cxn ang="0">
                <a:pos x="connsiteX0" y="connsiteY0"/>
              </a:cxn>
              <a:cxn ang="0">
                <a:pos x="connsiteX1" y="connsiteY1"/>
              </a:cxn>
              <a:cxn ang="0">
                <a:pos x="connsiteX2" y="connsiteY2"/>
              </a:cxn>
            </a:cxnLst>
            <a:rect l="l" t="t" r="r" b="b"/>
            <a:pathLst>
              <a:path w="998198" h="3192342">
                <a:moveTo>
                  <a:pt x="951590" y="3192342"/>
                </a:moveTo>
                <a:cubicBezTo>
                  <a:pt x="475795" y="2427267"/>
                  <a:pt x="0" y="1662193"/>
                  <a:pt x="7768" y="1130136"/>
                </a:cubicBezTo>
                <a:cubicBezTo>
                  <a:pt x="15536" y="598079"/>
                  <a:pt x="998198" y="0"/>
                  <a:pt x="998198" y="0"/>
                </a:cubicBezTo>
              </a:path>
            </a:pathLst>
          </a:custGeom>
          <a:ln>
            <a:headEnd type="arrow"/>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sz="2800" dirty="0" smtClean="0">
                <a:latin typeface="Times New Roman" pitchFamily="18" charset="0"/>
                <a:cs typeface="Times New Roman" pitchFamily="18" charset="0"/>
              </a:rPr>
              <a:t>in our case</a:t>
            </a:r>
            <a:endParaRPr lang="en-US" dirty="0">
              <a:latin typeface="Times New Roman" pitchFamily="18" charset="0"/>
              <a:cs typeface="Times New Roman" pitchFamily="18" charset="0"/>
            </a:endParaRPr>
          </a:p>
        </p:txBody>
      </p:sp>
      <p:sp>
        <p:nvSpPr>
          <p:cNvPr id="6" name="Title 1"/>
          <p:cNvSpPr txBox="1">
            <a:spLocks/>
          </p:cNvSpPr>
          <p:nvPr/>
        </p:nvSpPr>
        <p:spPr>
          <a:xfrm>
            <a:off x="0" y="2514600"/>
            <a:ext cx="9144000" cy="533400"/>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Are these unusually large values for </a:t>
            </a:r>
            <a:r>
              <a:rPr lang="en-US" sz="3100" i="1" dirty="0" smtClean="0">
                <a:latin typeface="Cambria Math" pitchFamily="18" charset="0"/>
                <a:ea typeface="Cambria Math" pitchFamily="18" charset="0"/>
                <a:cs typeface="Times New Roman" pitchFamily="18" charset="0"/>
              </a:rPr>
              <a:t>t </a:t>
            </a:r>
            <a:r>
              <a:rPr lang="en-US" sz="3100" dirty="0" smtClean="0">
                <a:latin typeface="Times New Roman" pitchFamily="18" charset="0"/>
                <a:ea typeface="+mj-ea"/>
                <a:cs typeface="Times New Roman" pitchFamily="18" charset="0"/>
              </a:rPr>
              <a:t>?</a:t>
            </a:r>
          </a:p>
        </p:txBody>
      </p:sp>
      <p:sp>
        <p:nvSpPr>
          <p:cNvPr id="8" name="Title 1"/>
          <p:cNvSpPr txBox="1">
            <a:spLocks/>
          </p:cNvSpPr>
          <p:nvPr/>
        </p:nvSpPr>
        <p:spPr>
          <a:xfrm>
            <a:off x="4648200" y="990600"/>
            <a:ext cx="38100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0.297   and   0.247</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10" name="Picture 3"/>
          <p:cNvPicPr>
            <a:picLocks noChangeAspect="1" noChangeArrowheads="1"/>
          </p:cNvPicPr>
          <p:nvPr/>
        </p:nvPicPr>
        <p:blipFill>
          <a:blip r:embed="rId3" cstate="print"/>
          <a:srcRect l="43059" t="67571" r="30625" b="14858"/>
          <a:stretch>
            <a:fillRect/>
          </a:stretch>
        </p:blipFill>
        <p:spPr bwMode="auto">
          <a:xfrm>
            <a:off x="990600" y="762000"/>
            <a:ext cx="3585882" cy="1447800"/>
          </a:xfrm>
          <a:prstGeom prst="rect">
            <a:avLst/>
          </a:prstGeom>
          <a:noFill/>
          <a:ln w="9525">
            <a:noFill/>
            <a:miter lim="800000"/>
            <a:headEnd/>
            <a:tailEnd/>
          </a:ln>
        </p:spPr>
      </p:pic>
      <p:pic>
        <p:nvPicPr>
          <p:cNvPr id="3074" name="Picture 2"/>
          <p:cNvPicPr>
            <a:picLocks noChangeAspect="1" noChangeArrowheads="1"/>
          </p:cNvPicPr>
          <p:nvPr/>
        </p:nvPicPr>
        <p:blipFill>
          <a:blip r:embed="rId4" cstate="print"/>
          <a:srcRect l="22132" t="38442" r="11473" b="52207"/>
          <a:stretch>
            <a:fillRect/>
          </a:stretch>
        </p:blipFill>
        <p:spPr bwMode="auto">
          <a:xfrm>
            <a:off x="609600" y="3810000"/>
            <a:ext cx="777240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rmAutofit/>
          </a:bodyPr>
          <a:lstStyle/>
          <a:p>
            <a:r>
              <a:rPr lang="en-US" sz="2800" dirty="0" smtClean="0">
                <a:latin typeface="Times New Roman" pitchFamily="18" charset="0"/>
                <a:cs typeface="Times New Roman" pitchFamily="18" charset="0"/>
              </a:rPr>
              <a:t>in our case</a:t>
            </a:r>
            <a:endParaRPr lang="en-US" dirty="0">
              <a:latin typeface="Times New Roman" pitchFamily="18" charset="0"/>
              <a:cs typeface="Times New Roman" pitchFamily="18" charset="0"/>
            </a:endParaRPr>
          </a:p>
        </p:txBody>
      </p:sp>
      <p:sp>
        <p:nvSpPr>
          <p:cNvPr id="6" name="Title 1"/>
          <p:cNvSpPr txBox="1">
            <a:spLocks/>
          </p:cNvSpPr>
          <p:nvPr/>
        </p:nvSpPr>
        <p:spPr>
          <a:xfrm>
            <a:off x="0" y="2514600"/>
            <a:ext cx="9144000" cy="533400"/>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Are these unusually large values for </a:t>
            </a:r>
            <a:r>
              <a:rPr lang="en-US" sz="3100" i="1" dirty="0" smtClean="0">
                <a:latin typeface="Cambria Math" pitchFamily="18" charset="0"/>
                <a:ea typeface="Cambria Math" pitchFamily="18" charset="0"/>
                <a:cs typeface="Times New Roman" pitchFamily="18" charset="0"/>
              </a:rPr>
              <a:t>t </a:t>
            </a:r>
            <a:r>
              <a:rPr lang="en-US" sz="3100" dirty="0" smtClean="0">
                <a:latin typeface="Times New Roman" pitchFamily="18" charset="0"/>
                <a:ea typeface="+mj-ea"/>
                <a:cs typeface="Times New Roman" pitchFamily="18" charset="0"/>
              </a:rPr>
              <a:t>?</a:t>
            </a:r>
          </a:p>
        </p:txBody>
      </p:sp>
      <p:sp>
        <p:nvSpPr>
          <p:cNvPr id="8" name="Title 1"/>
          <p:cNvSpPr txBox="1">
            <a:spLocks/>
          </p:cNvSpPr>
          <p:nvPr/>
        </p:nvSpPr>
        <p:spPr>
          <a:xfrm>
            <a:off x="4648200" y="990600"/>
            <a:ext cx="38100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0.297   and   0.247</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13" name="TextBox 12"/>
          <p:cNvSpPr txBox="1"/>
          <p:nvPr/>
        </p:nvSpPr>
        <p:spPr>
          <a:xfrm>
            <a:off x="3657600" y="3200400"/>
            <a:ext cx="4800600" cy="646331"/>
          </a:xfrm>
          <a:prstGeom prst="rect">
            <a:avLst/>
          </a:prstGeom>
          <a:noFill/>
        </p:spPr>
        <p:txBody>
          <a:bodyPr wrap="square" rtlCol="0">
            <a:spAutoFit/>
          </a:bodyPr>
          <a:lstStyle/>
          <a:p>
            <a:pPr algn="ctr"/>
            <a:r>
              <a:rPr lang="en-US" sz="3600" dirty="0" smtClean="0">
                <a:latin typeface="Times New Roman" pitchFamily="18" charset="0"/>
                <a:cs typeface="Times New Roman" pitchFamily="18" charset="0"/>
              </a:rPr>
              <a:t>= 0.768  and 0.806</a:t>
            </a:r>
            <a:endParaRPr lang="en-US" sz="3600" dirty="0">
              <a:latin typeface="Times New Roman" pitchFamily="18" charset="0"/>
              <a:cs typeface="Times New Roman" pitchFamily="18" charset="0"/>
            </a:endParaRPr>
          </a:p>
        </p:txBody>
      </p:sp>
      <p:sp>
        <p:nvSpPr>
          <p:cNvPr id="14" name="TextBox 13"/>
          <p:cNvSpPr txBox="1"/>
          <p:nvPr/>
        </p:nvSpPr>
        <p:spPr>
          <a:xfrm>
            <a:off x="0" y="4520625"/>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So values of </a:t>
            </a:r>
            <a:r>
              <a:rPr lang="en-US" sz="3200" i="1" dirty="0" smtClean="0">
                <a:latin typeface="Cambria Math" pitchFamily="18" charset="0"/>
                <a:ea typeface="Cambria Math" pitchFamily="18" charset="0"/>
                <a:cs typeface="Times New Roman" pitchFamily="18" charset="0"/>
              </a:rPr>
              <a:t>|t|</a:t>
            </a:r>
            <a:r>
              <a:rPr lang="en-US" sz="3200" dirty="0" smtClean="0">
                <a:latin typeface="Times New Roman" pitchFamily="18" charset="0"/>
                <a:cs typeface="Times New Roman" pitchFamily="18" charset="0"/>
              </a:rPr>
              <a:t>  &gt; </a:t>
            </a:r>
            <a:r>
              <a:rPr lang="en-US" sz="3200" i="1" dirty="0" smtClean="0">
                <a:latin typeface="Cambria Math" pitchFamily="18" charset="0"/>
                <a:ea typeface="Cambria Math" pitchFamily="18" charset="0"/>
                <a:cs typeface="Times New Roman" pitchFamily="18" charset="0"/>
              </a:rPr>
              <a:t>t</a:t>
            </a:r>
            <a:r>
              <a:rPr lang="en-US" sz="3200" i="1" baseline="30000" dirty="0" smtClean="0">
                <a:latin typeface="Cambria Math" pitchFamily="18" charset="0"/>
                <a:ea typeface="Cambria Math" pitchFamily="18" charset="0"/>
                <a:cs typeface="Times New Roman" pitchFamily="18" charset="0"/>
              </a:rPr>
              <a:t>est</a:t>
            </a:r>
            <a:r>
              <a:rPr lang="en-US" sz="3200" dirty="0" smtClean="0">
                <a:latin typeface="Times New Roman" pitchFamily="18" charset="0"/>
                <a:cs typeface="Times New Roman" pitchFamily="18" charset="0"/>
              </a:rPr>
              <a:t> are very common</a:t>
            </a:r>
          </a:p>
          <a:p>
            <a:pPr algn="ctr"/>
            <a:r>
              <a:rPr lang="en-US" sz="3200" dirty="0" smtClean="0">
                <a:latin typeface="Times New Roman" pitchFamily="18" charset="0"/>
                <a:cs typeface="Times New Roman" pitchFamily="18" charset="0"/>
              </a:rPr>
              <a:t>(and verrry close to Z test for 25 samples)</a:t>
            </a:r>
            <a:endParaRPr lang="en-US" sz="3200" dirty="0">
              <a:latin typeface="Times New Roman" pitchFamily="18" charset="0"/>
              <a:cs typeface="Times New Roman" pitchFamily="18" charset="0"/>
            </a:endParaRPr>
          </a:p>
        </p:txBody>
      </p:sp>
      <p:pic>
        <p:nvPicPr>
          <p:cNvPr id="10" name="Picture 3"/>
          <p:cNvPicPr>
            <a:picLocks noChangeAspect="1" noChangeArrowheads="1"/>
          </p:cNvPicPr>
          <p:nvPr/>
        </p:nvPicPr>
        <p:blipFill>
          <a:blip r:embed="rId3" cstate="print"/>
          <a:srcRect l="43059" t="67571" r="30625" b="14858"/>
          <a:stretch>
            <a:fillRect/>
          </a:stretch>
        </p:blipFill>
        <p:spPr bwMode="auto">
          <a:xfrm>
            <a:off x="990600" y="762000"/>
            <a:ext cx="3585882" cy="1447800"/>
          </a:xfrm>
          <a:prstGeom prst="rect">
            <a:avLst/>
          </a:prstGeom>
          <a:noFill/>
          <a:ln w="9525">
            <a:noFill/>
            <a:miter lim="800000"/>
            <a:headEnd/>
            <a:tailEnd/>
          </a:ln>
        </p:spPr>
      </p:pic>
      <p:pic>
        <p:nvPicPr>
          <p:cNvPr id="19458" name="Picture 2"/>
          <p:cNvPicPr>
            <a:picLocks noChangeAspect="1" noChangeArrowheads="1"/>
          </p:cNvPicPr>
          <p:nvPr/>
        </p:nvPicPr>
        <p:blipFill>
          <a:blip r:embed="rId4" cstate="print"/>
          <a:srcRect l="42500" t="57881" r="37500" b="32817"/>
          <a:stretch>
            <a:fillRect/>
          </a:stretch>
        </p:blipFill>
        <p:spPr bwMode="auto">
          <a:xfrm>
            <a:off x="1524000" y="3200400"/>
            <a:ext cx="2438400" cy="685800"/>
          </a:xfrm>
          <a:prstGeom prst="rect">
            <a:avLst/>
          </a:prstGeom>
          <a:noFill/>
          <a:ln w="9525">
            <a:noFill/>
            <a:miter lim="800000"/>
            <a:headEnd/>
            <a:tailEnd/>
          </a:ln>
        </p:spPr>
      </p:pic>
      <p:sp>
        <p:nvSpPr>
          <p:cNvPr id="11" name="TextBox 10"/>
          <p:cNvSpPr txBox="1"/>
          <p:nvPr/>
        </p:nvSpPr>
        <p:spPr>
          <a:xfrm>
            <a:off x="0" y="5704582"/>
            <a:ext cx="9144000" cy="1077218"/>
          </a:xfrm>
          <a:prstGeom prst="rect">
            <a:avLst/>
          </a:prstGeom>
          <a:noFill/>
        </p:spPr>
        <p:txBody>
          <a:bodyPr wrap="square" rtlCol="0">
            <a:spAutoFit/>
          </a:bodyPr>
          <a:lstStyle/>
          <a:p>
            <a:pPr algn="ctr"/>
            <a:r>
              <a:rPr lang="en-US" sz="3200" dirty="0" smtClean="0">
                <a:solidFill>
                  <a:srgbClr val="FF0000"/>
                </a:solidFill>
                <a:latin typeface="Times New Roman" pitchFamily="18" charset="0"/>
                <a:cs typeface="Times New Roman" pitchFamily="18" charset="0"/>
              </a:rPr>
              <a:t>The Null Hypotheses cannot be rejected</a:t>
            </a:r>
          </a:p>
          <a:p>
            <a:pPr algn="ctr"/>
            <a:r>
              <a:rPr lang="en-US" sz="3200" i="1" dirty="0" smtClean="0">
                <a:solidFill>
                  <a:srgbClr val="FF0000"/>
                </a:solidFill>
                <a:latin typeface="Times New Roman" pitchFamily="18" charset="0"/>
                <a:cs typeface="Times New Roman" pitchFamily="18" charset="0"/>
              </a:rPr>
              <a:t>there is no reason to think the machine is biased</a:t>
            </a:r>
            <a:endParaRPr lang="en-US" sz="3200" i="1" dirty="0">
              <a:solidFill>
                <a:srgbClr val="FF0000"/>
              </a:solidFill>
              <a:latin typeface="Times New Roman" pitchFamily="18" charset="0"/>
              <a:cs typeface="Times New Roman" pitchFamily="18" charset="0"/>
            </a:endParaRPr>
          </a:p>
        </p:txBody>
      </p:sp>
      <p:pic>
        <p:nvPicPr>
          <p:cNvPr id="12" name="Picture 3"/>
          <p:cNvPicPr>
            <a:picLocks noChangeAspect="1" noChangeArrowheads="1"/>
          </p:cNvPicPr>
          <p:nvPr/>
        </p:nvPicPr>
        <p:blipFill>
          <a:blip r:embed="rId5" cstate="print"/>
          <a:srcRect l="20000" t="51034" r="56250" b="39664"/>
          <a:stretch>
            <a:fillRect/>
          </a:stretch>
        </p:blipFill>
        <p:spPr bwMode="auto">
          <a:xfrm>
            <a:off x="1600200" y="3810000"/>
            <a:ext cx="2895600" cy="685800"/>
          </a:xfrm>
          <a:prstGeom prst="rect">
            <a:avLst/>
          </a:prstGeom>
          <a:noFill/>
          <a:ln w="9525">
            <a:noFill/>
            <a:miter lim="800000"/>
            <a:headEnd/>
            <a:tailEnd/>
          </a:ln>
        </p:spPr>
      </p:pic>
      <p:sp>
        <p:nvSpPr>
          <p:cNvPr id="15" name="TextBox 14"/>
          <p:cNvSpPr txBox="1"/>
          <p:nvPr/>
        </p:nvSpPr>
        <p:spPr>
          <a:xfrm>
            <a:off x="3657600" y="3810000"/>
            <a:ext cx="4800600" cy="646331"/>
          </a:xfrm>
          <a:prstGeom prst="rect">
            <a:avLst/>
          </a:prstGeom>
          <a:noFill/>
        </p:spPr>
        <p:txBody>
          <a:bodyPr wrap="square" rtlCol="0">
            <a:spAutoFit/>
          </a:bodyPr>
          <a:lstStyle/>
          <a:p>
            <a:pPr algn="ctr"/>
            <a:r>
              <a:rPr lang="en-US" sz="3600" dirty="0" smtClean="0">
                <a:latin typeface="Times New Roman" pitchFamily="18" charset="0"/>
                <a:cs typeface="Times New Roman" pitchFamily="18" charset="0"/>
              </a:rPr>
              <a:t>= 0.780  and 0.807</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Question 2</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Is the variance in spec?</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2438400"/>
            <a:ext cx="8229600" cy="3657600"/>
          </a:xfrm>
        </p:spPr>
        <p:txBody>
          <a:bodyPr>
            <a:normAutofit/>
          </a:bodyPr>
          <a:lstStyle/>
          <a:p>
            <a:pPr>
              <a:buNone/>
            </a:pPr>
            <a:r>
              <a:rPr lang="en-US" dirty="0" smtClean="0">
                <a:latin typeface="Times New Roman" pitchFamily="18" charset="0"/>
                <a:cs typeface="Times New Roman" pitchFamily="18" charset="0"/>
              </a:rPr>
              <a:t>Null Hypothesis:</a:t>
            </a:r>
          </a:p>
          <a:p>
            <a:pPr>
              <a:buNone/>
            </a:pPr>
            <a:endParaRPr lang="en-US" dirty="0" smtClean="0">
              <a:latin typeface="Times New Roman" pitchFamily="18" charset="0"/>
              <a:cs typeface="Times New Roman" pitchFamily="18" charset="0"/>
            </a:endParaRPr>
          </a:p>
          <a:p>
            <a:pPr>
              <a:buNone/>
            </a:pPr>
            <a:r>
              <a:rPr lang="en-US" i="1" dirty="0" smtClean="0">
                <a:latin typeface="Times New Roman" pitchFamily="18" charset="0"/>
                <a:cs typeface="Times New Roman" pitchFamily="18" charset="0"/>
              </a:rPr>
              <a:t>The observed deviation of the variance from its true value of 1 nm</a:t>
            </a:r>
            <a:r>
              <a:rPr lang="en-US" i="1" baseline="30000" dirty="0" smtClean="0">
                <a:latin typeface="Times New Roman" pitchFamily="18" charset="0"/>
                <a:cs typeface="Times New Roman" pitchFamily="18" charset="0"/>
              </a:rPr>
              <a:t>2</a:t>
            </a:r>
            <a:r>
              <a:rPr lang="en-US" i="1" dirty="0" smtClean="0">
                <a:latin typeface="Times New Roman" pitchFamily="18" charset="0"/>
                <a:cs typeface="Times New Roman" pitchFamily="18" charset="0"/>
              </a:rPr>
              <a:t> is due to random variation </a:t>
            </a:r>
            <a:r>
              <a:rPr lang="en-US" dirty="0" smtClean="0">
                <a:latin typeface="Times New Roman" pitchFamily="18" charset="0"/>
                <a:cs typeface="Times New Roman" pitchFamily="18" charset="0"/>
              </a:rPr>
              <a:t>(as contrasted to the machine being noisier than the specs).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609600" y="381000"/>
            <a:ext cx="7543800" cy="5657850"/>
          </a:xfrm>
          <a:prstGeom prst="rect">
            <a:avLst/>
          </a:prstGeom>
          <a:noFill/>
          <a:ln w="9525">
            <a:noFill/>
            <a:miter lim="800000"/>
            <a:headEnd/>
            <a:tailEnd/>
          </a:ln>
          <a:effectLst/>
        </p:spPr>
      </p:pic>
      <p:sp>
        <p:nvSpPr>
          <p:cNvPr id="5" name="TextBox 4"/>
          <p:cNvSpPr txBox="1"/>
          <p:nvPr/>
        </p:nvSpPr>
        <p:spPr>
          <a:xfrm>
            <a:off x="685800" y="2743200"/>
            <a:ext cx="609600" cy="584775"/>
          </a:xfrm>
          <a:prstGeom prst="rect">
            <a:avLst/>
          </a:prstGeom>
          <a:noFill/>
        </p:spPr>
        <p:txBody>
          <a:bodyPr wrap="square" rtlCol="0">
            <a:spAutoFit/>
          </a:bodyPr>
          <a:lstStyle/>
          <a:p>
            <a:r>
              <a:rPr lang="en-US" sz="3200" dirty="0" smtClean="0">
                <a:latin typeface="Cambria Math" pitchFamily="18" charset="0"/>
                <a:ea typeface="Cambria Math" pitchFamily="18" charset="0"/>
              </a:rPr>
              <a:t>d</a:t>
            </a:r>
            <a:endParaRPr lang="en-US" sz="3200" dirty="0">
              <a:latin typeface="Cambria Math" pitchFamily="18" charset="0"/>
              <a:ea typeface="Cambria Math" pitchFamily="18" charset="0"/>
            </a:endParaRPr>
          </a:p>
        </p:txBody>
      </p:sp>
      <p:sp>
        <p:nvSpPr>
          <p:cNvPr id="6" name="TextBox 5"/>
          <p:cNvSpPr txBox="1"/>
          <p:nvPr/>
        </p:nvSpPr>
        <p:spPr>
          <a:xfrm>
            <a:off x="4191000" y="5739825"/>
            <a:ext cx="609600" cy="584775"/>
          </a:xfrm>
          <a:prstGeom prst="rect">
            <a:avLst/>
          </a:prstGeom>
          <a:noFill/>
        </p:spPr>
        <p:txBody>
          <a:bodyPr wrap="square" rtlCol="0">
            <a:spAutoFit/>
          </a:bodyPr>
          <a:lstStyle/>
          <a:p>
            <a:r>
              <a:rPr lang="en-US" sz="3200" dirty="0" smtClean="0">
                <a:latin typeface="Cambria Math" pitchFamily="18" charset="0"/>
                <a:ea typeface="Cambria Math" pitchFamily="18" charset="0"/>
              </a:rPr>
              <a:t>x</a:t>
            </a:r>
            <a:endParaRPr lang="en-US" sz="3200" dirty="0">
              <a:latin typeface="Cambria Math" pitchFamily="18" charset="0"/>
              <a:ea typeface="Cambria Math" pitchFamily="18" charset="0"/>
            </a:endParaRPr>
          </a:p>
        </p:txBody>
      </p:sp>
      <p:cxnSp>
        <p:nvCxnSpPr>
          <p:cNvPr id="8" name="Straight Connector 7"/>
          <p:cNvCxnSpPr/>
          <p:nvPr/>
        </p:nvCxnSpPr>
        <p:spPr>
          <a:xfrm>
            <a:off x="1955800" y="1963057"/>
            <a:ext cx="5181600" cy="236220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3429000" y="1371600"/>
            <a:ext cx="5334000" cy="1143000"/>
          </a:xfrm>
        </p:spPr>
        <p:txBody>
          <a:bodyPr/>
          <a:lstStyle/>
          <a:p>
            <a:r>
              <a:rPr lang="en-US" dirty="0" smtClean="0">
                <a:solidFill>
                  <a:srgbClr val="FF0000"/>
                </a:solidFill>
                <a:latin typeface="Times New Roman" pitchFamily="18" charset="0"/>
                <a:cs typeface="Times New Roman" pitchFamily="18" charset="0"/>
              </a:rPr>
              <a:t>looks pretty linear</a:t>
            </a:r>
            <a:endParaRPr lang="en-US"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1"/>
          <p:cNvSpPr txBox="1">
            <a:spLocks/>
          </p:cNvSpPr>
          <p:nvPr/>
        </p:nvSpPr>
        <p:spPr>
          <a:xfrm>
            <a:off x="0" y="3015342"/>
            <a:ext cx="9144000" cy="1371600"/>
          </a:xfrm>
          <a:prstGeom prst="rect">
            <a:avLst/>
          </a:prstGeom>
        </p:spPr>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100" dirty="0" smtClean="0">
                <a:latin typeface="Times New Roman" pitchFamily="18" charset="0"/>
                <a:ea typeface="+mj-ea"/>
                <a:cs typeface="Times New Roman" pitchFamily="18" charset="0"/>
              </a:rPr>
              <a:t>the key question is:</a:t>
            </a:r>
          </a:p>
          <a:p>
            <a:pPr lvl="0" algn="ctr">
              <a:spcBef>
                <a:spcPct val="0"/>
              </a:spcBef>
              <a:defRPr/>
            </a:pPr>
            <a:r>
              <a:rPr lang="en-US" sz="3100" dirty="0" smtClean="0">
                <a:latin typeface="Times New Roman" pitchFamily="18" charset="0"/>
                <a:ea typeface="+mj-ea"/>
                <a:cs typeface="Times New Roman" pitchFamily="18" charset="0"/>
              </a:rPr>
              <a:t>Are these unusually large values for </a:t>
            </a:r>
            <a:r>
              <a:rPr lang="el-GR" sz="3100" i="1" dirty="0" smtClean="0">
                <a:latin typeface="Cambria Math"/>
                <a:ea typeface="Cambria Math"/>
                <a:cs typeface="Times New Roman" pitchFamily="18" charset="0"/>
              </a:rPr>
              <a:t>χ</a:t>
            </a:r>
            <a:r>
              <a:rPr lang="en-US" sz="3100" i="1" baseline="30000" dirty="0" smtClean="0">
                <a:latin typeface="Cambria Math"/>
                <a:ea typeface="Cambria Math"/>
                <a:cs typeface="Times New Roman" pitchFamily="18" charset="0"/>
              </a:rPr>
              <a:t>2</a:t>
            </a:r>
            <a:r>
              <a:rPr lang="en-US" sz="3100" i="1" dirty="0" smtClean="0">
                <a:latin typeface="Cambria Math" pitchFamily="18" charset="0"/>
                <a:ea typeface="Cambria Math" pitchFamily="18" charset="0"/>
                <a:cs typeface="Times New Roman" pitchFamily="18" charset="0"/>
              </a:rPr>
              <a:t> </a:t>
            </a:r>
          </a:p>
          <a:p>
            <a:pPr lvl="0" algn="ctr">
              <a:spcBef>
                <a:spcPct val="0"/>
              </a:spcBef>
              <a:defRPr/>
            </a:pPr>
            <a:r>
              <a:rPr lang="en-US" sz="3100" dirty="0" smtClean="0">
                <a:latin typeface="Times New Roman" pitchFamily="18" charset="0"/>
                <a:cs typeface="Times New Roman" pitchFamily="18" charset="0"/>
              </a:rPr>
              <a:t>based on 25 independent samples</a:t>
            </a:r>
            <a:r>
              <a:rPr lang="en-US" sz="3100" dirty="0" smtClean="0">
                <a:latin typeface="Times New Roman" pitchFamily="18" charset="0"/>
                <a:ea typeface="+mj-ea"/>
                <a:cs typeface="Times New Roman" pitchFamily="18" charset="0"/>
              </a:rPr>
              <a:t>?</a:t>
            </a:r>
          </a:p>
        </p:txBody>
      </p:sp>
      <p:pic>
        <p:nvPicPr>
          <p:cNvPr id="9" name="Picture 2"/>
          <p:cNvPicPr>
            <a:picLocks noChangeAspect="1" noChangeArrowheads="1"/>
          </p:cNvPicPr>
          <p:nvPr/>
        </p:nvPicPr>
        <p:blipFill>
          <a:blip r:embed="rId3" cstate="print"/>
          <a:srcRect l="13721" t="70543" r="61719" b="17829"/>
          <a:stretch>
            <a:fillRect/>
          </a:stretch>
        </p:blipFill>
        <p:spPr bwMode="auto">
          <a:xfrm>
            <a:off x="533400" y="1676400"/>
            <a:ext cx="3992380" cy="1143000"/>
          </a:xfrm>
          <a:prstGeom prst="rect">
            <a:avLst/>
          </a:prstGeom>
          <a:noFill/>
          <a:ln w="9525">
            <a:noFill/>
            <a:miter lim="800000"/>
            <a:headEnd/>
            <a:tailEnd/>
          </a:ln>
        </p:spPr>
      </p:pic>
      <p:pic>
        <p:nvPicPr>
          <p:cNvPr id="12" name="Picture 3"/>
          <p:cNvPicPr>
            <a:picLocks noChangeAspect="1" noChangeArrowheads="1"/>
          </p:cNvPicPr>
          <p:nvPr/>
        </p:nvPicPr>
        <p:blipFill>
          <a:blip r:embed="rId4" cstate="print"/>
          <a:srcRect l="49375" t="71705" r="36875" b="18993"/>
          <a:stretch>
            <a:fillRect/>
          </a:stretch>
        </p:blipFill>
        <p:spPr bwMode="auto">
          <a:xfrm>
            <a:off x="5029200" y="1821122"/>
            <a:ext cx="2133600" cy="872836"/>
          </a:xfrm>
          <a:prstGeom prst="rect">
            <a:avLst/>
          </a:prstGeom>
          <a:solidFill>
            <a:srgbClr val="FF0000"/>
          </a:solidFill>
          <a:ln w="9525">
            <a:noFill/>
            <a:miter lim="800000"/>
            <a:headEnd/>
            <a:tailEnd/>
          </a:ln>
        </p:spPr>
      </p:pic>
      <p:pic>
        <p:nvPicPr>
          <p:cNvPr id="13" name="Picture 3"/>
          <p:cNvPicPr>
            <a:picLocks noChangeAspect="1" noChangeArrowheads="1"/>
          </p:cNvPicPr>
          <p:nvPr/>
        </p:nvPicPr>
        <p:blipFill>
          <a:blip r:embed="rId4" cstate="print"/>
          <a:srcRect l="74911" t="71705" r="16250" b="18993"/>
          <a:stretch>
            <a:fillRect/>
          </a:stretch>
        </p:blipFill>
        <p:spPr bwMode="auto">
          <a:xfrm>
            <a:off x="7086600" y="1804882"/>
            <a:ext cx="1371600" cy="872836"/>
          </a:xfrm>
          <a:prstGeom prst="rect">
            <a:avLst/>
          </a:prstGeom>
          <a:solidFill>
            <a:srgbClr val="FF0000"/>
          </a:solidFill>
          <a:ln w="9525">
            <a:noFill/>
            <a:miter lim="800000"/>
            <a:headEnd/>
            <a:tailEnd/>
          </a:ln>
        </p:spPr>
      </p:pic>
      <p:pic>
        <p:nvPicPr>
          <p:cNvPr id="16386" name="Picture 2"/>
          <p:cNvPicPr>
            <a:picLocks noChangeAspect="1" noChangeArrowheads="1"/>
          </p:cNvPicPr>
          <p:nvPr/>
        </p:nvPicPr>
        <p:blipFill>
          <a:blip r:embed="rId5" cstate="print"/>
          <a:srcRect l="20625" t="71318" r="59375" b="19380"/>
          <a:stretch>
            <a:fillRect/>
          </a:stretch>
        </p:blipFill>
        <p:spPr bwMode="auto">
          <a:xfrm>
            <a:off x="2217054" y="5181600"/>
            <a:ext cx="3793067" cy="1066800"/>
          </a:xfrm>
          <a:prstGeom prst="rect">
            <a:avLst/>
          </a:prstGeom>
          <a:noFill/>
          <a:ln w="9525">
            <a:noFill/>
            <a:miter lim="800000"/>
            <a:headEnd/>
            <a:tailEnd/>
          </a:ln>
        </p:spPr>
      </p:pic>
      <p:sp>
        <p:nvSpPr>
          <p:cNvPr id="2" name="Title 1"/>
          <p:cNvSpPr>
            <a:spLocks noGrp="1"/>
          </p:cNvSpPr>
          <p:nvPr>
            <p:ph type="title"/>
          </p:nvPr>
        </p:nvSpPr>
        <p:spPr>
          <a:xfrm>
            <a:off x="5410200" y="5257800"/>
            <a:ext cx="1447800" cy="762000"/>
          </a:xfrm>
        </p:spPr>
        <p:txBody>
          <a:bodyPr>
            <a:normAutofit/>
          </a:bodyPr>
          <a:lstStyle/>
          <a:p>
            <a:r>
              <a:rPr lang="en-US" sz="4000" dirty="0" smtClean="0">
                <a:latin typeface="Cambria Math" pitchFamily="18" charset="0"/>
                <a:ea typeface="Cambria Math" pitchFamily="18" charset="0"/>
                <a:cs typeface="Times New Roman" pitchFamily="18" charset="0"/>
              </a:rPr>
              <a:t>=   ?</a:t>
            </a:r>
            <a:endParaRPr lang="en-US" sz="4000" dirty="0">
              <a:latin typeface="Cambria Math" pitchFamily="18" charset="0"/>
              <a:ea typeface="Cambria Math" pitchFamily="18" charset="0"/>
              <a:cs typeface="Times New Roman" pitchFamily="18" charset="0"/>
            </a:endParaRPr>
          </a:p>
        </p:txBody>
      </p:sp>
      <p:sp>
        <p:nvSpPr>
          <p:cNvPr id="15" name="Title 1"/>
          <p:cNvSpPr txBox="1">
            <a:spLocks/>
          </p:cNvSpPr>
          <p:nvPr/>
        </p:nvSpPr>
        <p:spPr>
          <a:xfrm>
            <a:off x="0" y="228600"/>
            <a:ext cx="9144000" cy="6858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Times New Roman" pitchFamily="18" charset="0"/>
                <a:ea typeface="+mj-ea"/>
                <a:cs typeface="Times New Roman" pitchFamily="18" charset="0"/>
              </a:rPr>
              <a:t>Results of the two tests</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495800" y="-1"/>
            <a:ext cx="4648200" cy="6868599"/>
          </a:xfrm>
          <a:prstGeom prst="rect">
            <a:avLst/>
          </a:prstGeom>
        </p:spPr>
      </p:pic>
      <p:sp>
        <p:nvSpPr>
          <p:cNvPr id="2" name="Title 1"/>
          <p:cNvSpPr>
            <a:spLocks noGrp="1"/>
          </p:cNvSpPr>
          <p:nvPr>
            <p:ph type="title"/>
          </p:nvPr>
        </p:nvSpPr>
        <p:spPr>
          <a:xfrm>
            <a:off x="457200" y="274638"/>
            <a:ext cx="3886200" cy="6354762"/>
          </a:xfrm>
        </p:spPr>
        <p:txBody>
          <a:bodyPr>
            <a:normAutofit fontScale="90000"/>
          </a:bodyPr>
          <a:lstStyle/>
          <a:p>
            <a:r>
              <a:rPr lang="en-US" dirty="0" smtClean="0">
                <a:latin typeface="Times New Roman" pitchFamily="18" charset="0"/>
                <a:cs typeface="Times New Roman" pitchFamily="18" charset="0"/>
              </a:rPr>
              <a:t>Are values ~20 to 25 unusual for a chi-squared statistic with N=25?</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Not at all: the median (</a:t>
            </a:r>
            <a:r>
              <a:rPr lang="en-US" i="1" dirty="0" smtClean="0">
                <a:latin typeface="Times New Roman" pitchFamily="18" charset="0"/>
                <a:cs typeface="Times New Roman" pitchFamily="18" charset="0"/>
              </a:rPr>
              <a:t>p-value of 50%!</a:t>
            </a:r>
            <a:r>
              <a:rPr lang="en-US" dirty="0" smtClean="0">
                <a:latin typeface="Times New Roman" pitchFamily="18" charset="0"/>
                <a:cs typeface="Times New Roman" pitchFamily="18" charset="0"/>
              </a:rPr>
              <a:t>) almost follows N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cxnSp>
        <p:nvCxnSpPr>
          <p:cNvPr id="12" name="Straight Connector 11"/>
          <p:cNvCxnSpPr/>
          <p:nvPr/>
        </p:nvCxnSpPr>
        <p:spPr>
          <a:xfrm>
            <a:off x="4876800" y="5105400"/>
            <a:ext cx="40386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 </a:t>
            </a:r>
            <a:r>
              <a:rPr lang="en-US" dirty="0" err="1" smtClean="0">
                <a:latin typeface="Times New Roman" pitchFamily="18" charset="0"/>
                <a:cs typeface="Times New Roman" pitchFamily="18" charset="0"/>
              </a:rPr>
              <a:t>MatLab</a:t>
            </a:r>
            <a:endParaRPr lang="en-US" dirty="0">
              <a:latin typeface="Times New Roman" pitchFamily="18" charset="0"/>
              <a:cs typeface="Times New Roman" pitchFamily="18" charset="0"/>
            </a:endParaRPr>
          </a:p>
        </p:txBody>
      </p:sp>
      <p:pic>
        <p:nvPicPr>
          <p:cNvPr id="17410" name="Picture 2"/>
          <p:cNvPicPr>
            <a:picLocks noGrp="1" noChangeAspect="1" noChangeArrowheads="1"/>
          </p:cNvPicPr>
          <p:nvPr>
            <p:ph idx="1"/>
          </p:nvPr>
        </p:nvPicPr>
        <p:blipFill>
          <a:blip r:embed="rId2" cstate="print"/>
          <a:srcRect l="37783" t="43774" r="8259" b="46124"/>
          <a:stretch>
            <a:fillRect/>
          </a:stretch>
        </p:blipFill>
        <p:spPr bwMode="auto">
          <a:xfrm>
            <a:off x="1371600" y="1937652"/>
            <a:ext cx="6057900" cy="6858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20625" t="71318" r="59375" b="19380"/>
          <a:stretch>
            <a:fillRect/>
          </a:stretch>
        </p:blipFill>
        <p:spPr bwMode="auto">
          <a:xfrm>
            <a:off x="798306" y="2971800"/>
            <a:ext cx="3793067" cy="1066800"/>
          </a:xfrm>
          <a:prstGeom prst="rect">
            <a:avLst/>
          </a:prstGeom>
          <a:noFill/>
          <a:ln w="9525">
            <a:noFill/>
            <a:miter lim="800000"/>
            <a:headEnd/>
            <a:tailEnd/>
          </a:ln>
        </p:spPr>
      </p:pic>
      <p:sp>
        <p:nvSpPr>
          <p:cNvPr id="8" name="Title 1"/>
          <p:cNvSpPr txBox="1">
            <a:spLocks/>
          </p:cNvSpPr>
          <p:nvPr/>
        </p:nvSpPr>
        <p:spPr>
          <a:xfrm>
            <a:off x="4267200" y="3080658"/>
            <a:ext cx="4318008" cy="762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   0.640  and 0.499</a:t>
            </a:r>
            <a:endParaRPr kumimoji="0" lang="en-US" sz="3600" b="0" i="0"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sp>
        <p:nvSpPr>
          <p:cNvPr id="15" name="TextBox 14"/>
          <p:cNvSpPr txBox="1"/>
          <p:nvPr/>
        </p:nvSpPr>
        <p:spPr>
          <a:xfrm>
            <a:off x="0" y="4336152"/>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So values of </a:t>
            </a:r>
            <a:r>
              <a:rPr lang="el-GR" sz="3200" i="1" dirty="0" smtClean="0">
                <a:latin typeface="Cambria Math"/>
                <a:ea typeface="Cambria Math"/>
                <a:cs typeface="Times New Roman" pitchFamily="18" charset="0"/>
              </a:rPr>
              <a:t>χ</a:t>
            </a:r>
            <a:r>
              <a:rPr lang="en-US" sz="3200" i="1" baseline="30000" dirty="0" smtClean="0">
                <a:latin typeface="Cambria Math"/>
                <a:ea typeface="Cambria Math"/>
                <a:cs typeface="Times New Roman" pitchFamily="18" charset="0"/>
              </a:rPr>
              <a:t>2</a:t>
            </a:r>
            <a:r>
              <a:rPr lang="en-US" sz="3200" i="1" dirty="0" smtClean="0">
                <a:latin typeface="Cambria Math" pitchFamily="18" charset="0"/>
                <a:ea typeface="Cambria Math" pitchFamily="18" charset="0"/>
                <a:cs typeface="Times New Roman" pitchFamily="18" charset="0"/>
              </a:rPr>
              <a:t> </a:t>
            </a:r>
            <a:r>
              <a:rPr lang="en-US" sz="3200" dirty="0" smtClean="0">
                <a:latin typeface="Times New Roman" pitchFamily="18" charset="0"/>
                <a:cs typeface="Times New Roman" pitchFamily="18" charset="0"/>
              </a:rPr>
              <a:t>greater than </a:t>
            </a:r>
            <a:r>
              <a:rPr lang="el-GR" sz="3200" i="1" dirty="0" smtClean="0">
                <a:latin typeface="Cambria Math"/>
                <a:ea typeface="Cambria Math"/>
                <a:cs typeface="Times New Roman" pitchFamily="18" charset="0"/>
              </a:rPr>
              <a:t>χ</a:t>
            </a:r>
            <a:r>
              <a:rPr lang="en-US" sz="3200" i="1" baseline="-25000" dirty="0" smtClean="0">
                <a:latin typeface="Cambria Math"/>
                <a:ea typeface="Cambria Math"/>
                <a:cs typeface="Times New Roman" pitchFamily="18" charset="0"/>
              </a:rPr>
              <a:t>est</a:t>
            </a:r>
            <a:r>
              <a:rPr lang="en-US" sz="3200" i="1" baseline="30000" dirty="0" smtClean="0">
                <a:latin typeface="Cambria Math"/>
                <a:ea typeface="Cambria Math"/>
                <a:cs typeface="Times New Roman" pitchFamily="18" charset="0"/>
              </a:rPr>
              <a:t>2</a:t>
            </a:r>
            <a:r>
              <a:rPr lang="en-US" sz="3200" dirty="0" smtClean="0">
                <a:latin typeface="Times New Roman" pitchFamily="18" charset="0"/>
                <a:cs typeface="Times New Roman" pitchFamily="18" charset="0"/>
              </a:rPr>
              <a:t> are very common</a:t>
            </a:r>
            <a:endParaRPr lang="en-US" sz="3200" dirty="0">
              <a:latin typeface="Times New Roman" pitchFamily="18" charset="0"/>
              <a:cs typeface="Times New Roman" pitchFamily="18" charset="0"/>
            </a:endParaRPr>
          </a:p>
        </p:txBody>
      </p:sp>
      <p:sp>
        <p:nvSpPr>
          <p:cNvPr id="16" name="TextBox 15"/>
          <p:cNvSpPr txBox="1"/>
          <p:nvPr/>
        </p:nvSpPr>
        <p:spPr>
          <a:xfrm>
            <a:off x="0" y="5181600"/>
            <a:ext cx="9144000" cy="1569660"/>
          </a:xfrm>
          <a:prstGeom prst="rect">
            <a:avLst/>
          </a:prstGeom>
          <a:noFill/>
        </p:spPr>
        <p:txBody>
          <a:bodyPr wrap="square" rtlCol="0">
            <a:spAutoFit/>
          </a:bodyPr>
          <a:lstStyle/>
          <a:p>
            <a:pPr algn="ctr"/>
            <a:r>
              <a:rPr lang="en-US" sz="3200" dirty="0" smtClean="0">
                <a:solidFill>
                  <a:srgbClr val="FF0000"/>
                </a:solidFill>
                <a:latin typeface="Times New Roman" pitchFamily="18" charset="0"/>
                <a:cs typeface="Times New Roman" pitchFamily="18" charset="0"/>
              </a:rPr>
              <a:t>The Null Hypotheses cannot be rejected</a:t>
            </a:r>
          </a:p>
          <a:p>
            <a:pPr algn="ctr"/>
            <a:r>
              <a:rPr lang="en-US" sz="3200" i="1" dirty="0" smtClean="0">
                <a:solidFill>
                  <a:srgbClr val="FF0000"/>
                </a:solidFill>
                <a:latin typeface="Times New Roman" pitchFamily="18" charset="0"/>
                <a:cs typeface="Times New Roman" pitchFamily="18" charset="0"/>
              </a:rPr>
              <a:t>there is no reason to think the machine is noiser than advertised</a:t>
            </a:r>
            <a:endParaRPr lang="en-US" sz="3200" i="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dirty="0" smtClean="0">
                <a:latin typeface="Times New Roman" pitchFamily="18" charset="0"/>
                <a:cs typeface="Times New Roman" pitchFamily="18" charset="0"/>
              </a:rPr>
              <a:t>Question 3</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Has the calibration changed between the two tests?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381000" y="3733800"/>
            <a:ext cx="8229600" cy="2895600"/>
          </a:xfrm>
        </p:spPr>
        <p:txBody>
          <a:bodyPr>
            <a:normAutofit/>
          </a:bodyPr>
          <a:lstStyle/>
          <a:p>
            <a:pPr>
              <a:buNone/>
            </a:pPr>
            <a:r>
              <a:rPr lang="en-US" dirty="0" smtClean="0">
                <a:latin typeface="Times New Roman" pitchFamily="18" charset="0"/>
                <a:cs typeface="Times New Roman" pitchFamily="18" charset="0"/>
              </a:rPr>
              <a:t>Null Hypothesis:</a:t>
            </a:r>
          </a:p>
          <a:p>
            <a:pPr>
              <a:buNone/>
            </a:pPr>
            <a:r>
              <a:rPr lang="en-US" i="1" dirty="0" smtClean="0">
                <a:latin typeface="Times New Roman" pitchFamily="18" charset="0"/>
                <a:cs typeface="Times New Roman" pitchFamily="18" charset="0"/>
              </a:rPr>
              <a:t>The difference between the means is due to random variation (as contrasted to a change in the calibration)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3" cstate="print"/>
          <a:srcRect l="11842" t="49560" r="73164" b="44415"/>
          <a:stretch>
            <a:fillRect/>
          </a:stretch>
        </p:blipFill>
        <p:spPr bwMode="auto">
          <a:xfrm>
            <a:off x="838200" y="2362200"/>
            <a:ext cx="3708051" cy="990600"/>
          </a:xfrm>
          <a:prstGeom prst="rect">
            <a:avLst/>
          </a:prstGeom>
          <a:noFill/>
          <a:ln w="9525">
            <a:noFill/>
            <a:miter lim="800000"/>
            <a:headEnd/>
            <a:tailEnd/>
          </a:ln>
        </p:spPr>
      </p:pic>
      <p:sp>
        <p:nvSpPr>
          <p:cNvPr id="5" name="Title 1"/>
          <p:cNvSpPr txBox="1">
            <a:spLocks/>
          </p:cNvSpPr>
          <p:nvPr/>
        </p:nvSpPr>
        <p:spPr>
          <a:xfrm>
            <a:off x="3810000" y="2402112"/>
            <a:ext cx="47244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100.055   and   99.951</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5668962"/>
          </a:xfrm>
        </p:spPr>
        <p:txBody>
          <a:bodyPr>
            <a:normAutofit/>
          </a:bodyPr>
          <a:lstStyle/>
          <a:p>
            <a:r>
              <a:rPr lang="en-US" dirty="0" smtClean="0">
                <a:latin typeface="Times New Roman" pitchFamily="18" charset="0"/>
                <a:cs typeface="Times New Roman" pitchFamily="18" charset="0"/>
              </a:rPr>
              <a:t>since the data are Normal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their means (a linear function) are Normal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and the difference between them (a linear function) is Normal</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87962"/>
          </a:xfrm>
        </p:spPr>
        <p:txBody>
          <a:bodyPr>
            <a:normAutofit/>
          </a:bodyPr>
          <a:lstStyle/>
          <a:p>
            <a:r>
              <a:rPr lang="en-US" dirty="0" smtClean="0">
                <a:latin typeface="Times New Roman" pitchFamily="18" charset="0"/>
                <a:cs typeface="Times New Roman" pitchFamily="18" charset="0"/>
              </a:rPr>
              <a:t>since the data are Normal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their means (a linear function) is Normal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and the difference between them (a linear function) is Normal</a:t>
            </a:r>
            <a:endParaRPr lang="en-US" dirty="0">
              <a:latin typeface="Times New Roman" pitchFamily="18" charset="0"/>
              <a:cs typeface="Times New Roman" pitchFamily="18" charset="0"/>
            </a:endParaRPr>
          </a:p>
        </p:txBody>
      </p:sp>
      <p:sp>
        <p:nvSpPr>
          <p:cNvPr id="3" name="Title 1"/>
          <p:cNvSpPr txBox="1">
            <a:spLocks/>
          </p:cNvSpPr>
          <p:nvPr/>
        </p:nvSpPr>
        <p:spPr>
          <a:xfrm>
            <a:off x="1295400" y="5638800"/>
            <a:ext cx="6705600" cy="990600"/>
          </a:xfrm>
          <a:prstGeom prst="rect">
            <a:avLst/>
          </a:prstGeom>
        </p:spPr>
        <p:txBody>
          <a:bodyPr vert="horz" lIns="91440" tIns="45720" rIns="91440" bIns="45720" rtlCol="0" anchor="ctr">
            <a:normAutofit fontScale="3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a:p>
            <a:pPr lvl="0" algn="ctr">
              <a:spcBef>
                <a:spcPct val="0"/>
              </a:spcBef>
            </a:pPr>
            <a:r>
              <a:rPr kumimoji="0" lang="en-US" sz="111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cs typeface="Times New Roman" pitchFamily="18" charset="0"/>
              </a:rPr>
              <a:t>if </a:t>
            </a:r>
            <a:r>
              <a:rPr kumimoji="0" lang="en-US" sz="11100" b="0" i="1" u="none" strike="noStrike" kern="1200" cap="none" spc="0" normalizeH="0" baseline="0" noProof="0" dirty="0" smtClean="0">
                <a:ln>
                  <a:noFill/>
                </a:ln>
                <a:solidFill>
                  <a:srgbClr val="FF0000"/>
                </a:solidFill>
                <a:effectLst/>
                <a:uLnTx/>
                <a:uFillTx/>
                <a:latin typeface="Cambria Math" pitchFamily="18" charset="0"/>
                <a:ea typeface="Cambria Math" pitchFamily="18" charset="0"/>
                <a:cs typeface="Times New Roman" pitchFamily="18" charset="0"/>
              </a:rPr>
              <a:t>c = a – b  </a:t>
            </a:r>
            <a:r>
              <a:rPr kumimoji="0" lang="en-US" sz="11100" b="0" i="0" u="none" strike="noStrike" kern="1200" cap="none" spc="0" normalizeH="0" baseline="0" noProof="0" dirty="0" smtClean="0">
                <a:ln>
                  <a:noFill/>
                </a:ln>
                <a:solidFill>
                  <a:srgbClr val="FF0000"/>
                </a:solidFill>
                <a:effectLst/>
                <a:uLnTx/>
                <a:uFillTx/>
                <a:latin typeface="Cambria Math" pitchFamily="18" charset="0"/>
                <a:ea typeface="Cambria Math" pitchFamily="18" charset="0"/>
                <a:cs typeface="Times New Roman" pitchFamily="18" charset="0"/>
              </a:rPr>
              <a:t>then  </a:t>
            </a:r>
            <a:r>
              <a:rPr kumimoji="0" lang="el-GR" sz="11100" b="0" i="1" u="none" strike="noStrike" kern="1200" cap="none" spc="0" normalizeH="0" baseline="0" noProof="0" dirty="0" smtClean="0">
                <a:ln>
                  <a:noFill/>
                </a:ln>
                <a:solidFill>
                  <a:srgbClr val="FF0000"/>
                </a:solidFill>
                <a:effectLst/>
                <a:uLnTx/>
                <a:uFillTx/>
                <a:latin typeface="Cambria Math" pitchFamily="18" charset="0"/>
                <a:ea typeface="Cambria Math" pitchFamily="18" charset="0"/>
                <a:cs typeface="Times New Roman" pitchFamily="18" charset="0"/>
              </a:rPr>
              <a:t>σ</a:t>
            </a:r>
            <a:r>
              <a:rPr lang="en-US" sz="11100" i="1" baseline="-25000" dirty="0" smtClean="0">
                <a:solidFill>
                  <a:srgbClr val="FF0000"/>
                </a:solidFill>
                <a:latin typeface="Cambria Math" pitchFamily="18" charset="0"/>
                <a:ea typeface="Cambria Math" pitchFamily="18" charset="0"/>
                <a:cs typeface="Times New Roman" pitchFamily="18" charset="0"/>
              </a:rPr>
              <a:t>c</a:t>
            </a:r>
            <a:r>
              <a:rPr lang="en-US" sz="11100" i="1" baseline="30000" dirty="0" smtClean="0">
                <a:solidFill>
                  <a:srgbClr val="FF0000"/>
                </a:solidFill>
                <a:latin typeface="Cambria Math" pitchFamily="18" charset="0"/>
                <a:ea typeface="Cambria Math" pitchFamily="18" charset="0"/>
                <a:cs typeface="Times New Roman" pitchFamily="18" charset="0"/>
              </a:rPr>
              <a:t>2</a:t>
            </a:r>
            <a:r>
              <a:rPr lang="en-US" sz="11100" i="1" dirty="0" smtClean="0">
                <a:solidFill>
                  <a:srgbClr val="FF0000"/>
                </a:solidFill>
                <a:latin typeface="Cambria Math" pitchFamily="18" charset="0"/>
                <a:ea typeface="Cambria Math" pitchFamily="18" charset="0"/>
                <a:cs typeface="Times New Roman" pitchFamily="18" charset="0"/>
              </a:rPr>
              <a:t> = </a:t>
            </a:r>
            <a:r>
              <a:rPr lang="el-GR" sz="11100" i="1" dirty="0" smtClean="0">
                <a:solidFill>
                  <a:srgbClr val="FF0000"/>
                </a:solidFill>
                <a:latin typeface="Cambria Math" pitchFamily="18" charset="0"/>
                <a:ea typeface="Cambria Math" pitchFamily="18" charset="0"/>
                <a:cs typeface="Times New Roman" pitchFamily="18" charset="0"/>
              </a:rPr>
              <a:t>σ</a:t>
            </a:r>
            <a:r>
              <a:rPr lang="en-US" sz="11100" i="1" baseline="-25000" dirty="0" smtClean="0">
                <a:solidFill>
                  <a:srgbClr val="FF0000"/>
                </a:solidFill>
                <a:latin typeface="Cambria Math" pitchFamily="18" charset="0"/>
                <a:ea typeface="Cambria Math" pitchFamily="18" charset="0"/>
                <a:cs typeface="Times New Roman" pitchFamily="18" charset="0"/>
              </a:rPr>
              <a:t>a</a:t>
            </a:r>
            <a:r>
              <a:rPr lang="en-US" sz="11100" i="1" baseline="30000" dirty="0" smtClean="0">
                <a:solidFill>
                  <a:srgbClr val="FF0000"/>
                </a:solidFill>
                <a:latin typeface="Cambria Math" pitchFamily="18" charset="0"/>
                <a:ea typeface="Cambria Math" pitchFamily="18" charset="0"/>
                <a:cs typeface="Times New Roman" pitchFamily="18" charset="0"/>
              </a:rPr>
              <a:t>2 </a:t>
            </a:r>
            <a:r>
              <a:rPr lang="en-US" sz="11100" i="1" dirty="0" smtClean="0">
                <a:solidFill>
                  <a:srgbClr val="FF0000"/>
                </a:solidFill>
                <a:latin typeface="Cambria Math" pitchFamily="18" charset="0"/>
                <a:ea typeface="Cambria Math" pitchFamily="18" charset="0"/>
                <a:cs typeface="Times New Roman" pitchFamily="18" charset="0"/>
              </a:rPr>
              <a:t>+</a:t>
            </a:r>
            <a:r>
              <a:rPr lang="en-US" sz="11100" i="1" baseline="30000" dirty="0" smtClean="0">
                <a:solidFill>
                  <a:srgbClr val="FF0000"/>
                </a:solidFill>
                <a:latin typeface="Cambria Math" pitchFamily="18" charset="0"/>
                <a:ea typeface="Cambria Math" pitchFamily="18" charset="0"/>
                <a:cs typeface="Times New Roman" pitchFamily="18" charset="0"/>
              </a:rPr>
              <a:t> </a:t>
            </a:r>
            <a:r>
              <a:rPr lang="el-GR" sz="11100" i="1" dirty="0" smtClean="0">
                <a:solidFill>
                  <a:srgbClr val="FF0000"/>
                </a:solidFill>
                <a:latin typeface="Cambria Math" pitchFamily="18" charset="0"/>
                <a:ea typeface="Cambria Math" pitchFamily="18" charset="0"/>
                <a:cs typeface="Times New Roman" pitchFamily="18" charset="0"/>
              </a:rPr>
              <a:t>σ</a:t>
            </a:r>
            <a:r>
              <a:rPr lang="en-US" sz="11100" i="1" baseline="-25000" dirty="0" smtClean="0">
                <a:solidFill>
                  <a:srgbClr val="FF0000"/>
                </a:solidFill>
                <a:latin typeface="Cambria Math" pitchFamily="18" charset="0"/>
                <a:ea typeface="Cambria Math" pitchFamily="18" charset="0"/>
                <a:cs typeface="Times New Roman" pitchFamily="18" charset="0"/>
              </a:rPr>
              <a:t>b</a:t>
            </a:r>
            <a:r>
              <a:rPr lang="en-US" sz="11100" i="1" baseline="30000" dirty="0" smtClean="0">
                <a:solidFill>
                  <a:srgbClr val="FF0000"/>
                </a:solidFill>
                <a:latin typeface="Cambria Math" pitchFamily="18" charset="0"/>
                <a:ea typeface="Cambria Math" pitchFamily="18" charset="0"/>
                <a:cs typeface="Times New Roman" pitchFamily="18" charset="0"/>
              </a:rPr>
              <a:t>2</a:t>
            </a:r>
            <a:r>
              <a:rPr lang="en-US" sz="11100" i="1" dirty="0" smtClean="0">
                <a:solidFill>
                  <a:srgbClr val="FF0000"/>
                </a:solidFill>
                <a:latin typeface="Cambria Math" pitchFamily="18" charset="0"/>
                <a:ea typeface="Cambria Math" pitchFamily="18" charset="0"/>
                <a:cs typeface="Times New Roman" pitchFamily="18" charset="0"/>
              </a:rPr>
              <a:t> </a:t>
            </a:r>
            <a:r>
              <a:rPr kumimoji="0" lang="en-US" sz="5800" b="0" i="1" u="none" strike="noStrike" kern="1200" cap="none" spc="0" normalizeH="0" noProof="0" dirty="0" smtClean="0">
                <a:ln>
                  <a:noFill/>
                </a:ln>
                <a:solidFill>
                  <a:srgbClr val="FF0000"/>
                </a:solidFill>
                <a:effectLst/>
                <a:uLnTx/>
                <a:uFillTx/>
                <a:latin typeface="Cambria Math" pitchFamily="18" charset="0"/>
                <a:ea typeface="Cambria Math" pitchFamily="18" charset="0"/>
                <a:cs typeface="Times New Roman" pitchFamily="18" charset="0"/>
              </a:rPr>
              <a:t> </a:t>
            </a:r>
            <a:endParaRPr kumimoji="0" lang="en-US" sz="5800" b="0" i="1" u="none" strike="noStrike" kern="1200" cap="none" spc="0" normalizeH="0" baseline="0" noProof="0" dirty="0" smtClean="0">
              <a:ln>
                <a:noFill/>
              </a:ln>
              <a:solidFill>
                <a:srgbClr val="FF0000"/>
              </a:solidFill>
              <a:effectLst/>
              <a:uLnTx/>
              <a:uFillTx/>
              <a:latin typeface="Cambria Math" pitchFamily="18" charset="0"/>
              <a:ea typeface="Cambria Math" pitchFamily="18" charset="0"/>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dirty="0" smtClean="0">
                <a:latin typeface="Times New Roman" pitchFamily="18" charset="0"/>
                <a:cs typeface="Times New Roman" pitchFamily="18" charset="0"/>
              </a:rPr>
              <a:t>so use a </a:t>
            </a:r>
            <a:r>
              <a:rPr lang="en-US" i="1" dirty="0" smtClean="0">
                <a:latin typeface="Cambria Math" pitchFamily="18" charset="0"/>
                <a:ea typeface="Cambria Math" pitchFamily="18" charset="0"/>
                <a:cs typeface="Times New Roman" pitchFamily="18" charset="0"/>
              </a:rPr>
              <a:t>Z</a:t>
            </a:r>
            <a:r>
              <a:rPr lang="en-US" dirty="0" smtClean="0">
                <a:latin typeface="Times New Roman" pitchFamily="18" charset="0"/>
                <a:cs typeface="Times New Roman" pitchFamily="18" charset="0"/>
              </a:rPr>
              <a:t> test</a:t>
            </a:r>
            <a:endParaRPr lang="en-US" dirty="0">
              <a:latin typeface="Times New Roman" pitchFamily="18" charset="0"/>
              <a:cs typeface="Times New Roman" pitchFamily="18" charset="0"/>
            </a:endParaRPr>
          </a:p>
        </p:txBody>
      </p:sp>
      <p:pic>
        <p:nvPicPr>
          <p:cNvPr id="20482" name="Picture 2"/>
          <p:cNvPicPr>
            <a:picLocks noGrp="1" noChangeAspect="1" noChangeArrowheads="1"/>
          </p:cNvPicPr>
          <p:nvPr>
            <p:ph idx="1"/>
          </p:nvPr>
        </p:nvPicPr>
        <p:blipFill>
          <a:blip r:embed="rId3" cstate="print"/>
          <a:srcRect l="41855" t="47141" r="4187" b="29288"/>
          <a:stretch>
            <a:fillRect/>
          </a:stretch>
        </p:blipFill>
        <p:spPr bwMode="auto">
          <a:xfrm>
            <a:off x="762000" y="2362200"/>
            <a:ext cx="7211786" cy="1905000"/>
          </a:xfrm>
          <a:prstGeom prst="rect">
            <a:avLst/>
          </a:prstGeom>
          <a:noFill/>
          <a:ln w="9525">
            <a:noFill/>
            <a:miter lim="800000"/>
            <a:headEnd/>
            <a:tailEnd/>
          </a:ln>
        </p:spPr>
      </p:pic>
      <p:sp>
        <p:nvSpPr>
          <p:cNvPr id="5" name="Title 1"/>
          <p:cNvSpPr txBox="1">
            <a:spLocks/>
          </p:cNvSpPr>
          <p:nvPr/>
        </p:nvSpPr>
        <p:spPr>
          <a:xfrm>
            <a:off x="457200" y="4648200"/>
            <a:ext cx="8229600" cy="1143000"/>
          </a:xfrm>
          <a:prstGeom prst="rect">
            <a:avLst/>
          </a:prstGeom>
        </p:spPr>
        <p:txBody>
          <a:bodyPr vert="horz" lIns="91440" tIns="45720" rIns="91440" bIns="45720" rtlCol="0"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in our case</a:t>
            </a: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4400" dirty="0" smtClean="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Z</a:t>
            </a:r>
            <a:r>
              <a:rPr kumimoji="0" lang="en-US" sz="4400" b="0" i="1" u="none" strike="noStrike" kern="1200" cap="none" spc="0" normalizeH="0" baseline="30000" noProof="0" dirty="0" smtClean="0">
                <a:ln>
                  <a:noFill/>
                </a:ln>
                <a:solidFill>
                  <a:schemeClr val="tx1"/>
                </a:solidFill>
                <a:effectLst/>
                <a:uLnTx/>
                <a:uFillTx/>
                <a:latin typeface="Cambria Math" pitchFamily="18" charset="0"/>
                <a:ea typeface="Cambria Math" pitchFamily="18" charset="0"/>
                <a:cs typeface="Times New Roman" pitchFamily="18" charset="0"/>
              </a:rPr>
              <a:t>est</a:t>
            </a: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 = 0.368</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3" cstate="print"/>
          <a:srcRect l="22830" t="69028" r="51018" b="15819"/>
          <a:stretch>
            <a:fillRect/>
          </a:stretch>
        </p:blipFill>
        <p:spPr bwMode="auto">
          <a:xfrm>
            <a:off x="2057400" y="2438400"/>
            <a:ext cx="2743200" cy="961121"/>
          </a:xfrm>
          <a:prstGeom prst="rect">
            <a:avLst/>
          </a:prstGeom>
          <a:noFill/>
          <a:ln w="9525">
            <a:noFill/>
            <a:miter lim="800000"/>
            <a:headEnd/>
            <a:tailEnd/>
          </a:ln>
        </p:spPr>
      </p:pic>
      <p:sp>
        <p:nvSpPr>
          <p:cNvPr id="5" name="Title 1"/>
          <p:cNvSpPr txBox="1">
            <a:spLocks/>
          </p:cNvSpPr>
          <p:nvPr/>
        </p:nvSpPr>
        <p:spPr>
          <a:xfrm>
            <a:off x="4800600" y="2438400"/>
            <a:ext cx="22860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0.712</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6" name="TextBox 5"/>
          <p:cNvSpPr txBox="1"/>
          <p:nvPr/>
        </p:nvSpPr>
        <p:spPr>
          <a:xfrm>
            <a:off x="0" y="41148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Values of </a:t>
            </a:r>
            <a:r>
              <a:rPr lang="en-US" sz="3200" i="1" dirty="0" smtClean="0">
                <a:latin typeface="Cambria Math" pitchFamily="18" charset="0"/>
                <a:ea typeface="Cambria Math" pitchFamily="18" charset="0"/>
                <a:cs typeface="Times New Roman" pitchFamily="18" charset="0"/>
              </a:rPr>
              <a:t>|Z|</a:t>
            </a:r>
            <a:r>
              <a:rPr lang="en-US" sz="3200" dirty="0" smtClean="0">
                <a:latin typeface="Times New Roman" pitchFamily="18" charset="0"/>
                <a:cs typeface="Times New Roman" pitchFamily="18" charset="0"/>
              </a:rPr>
              <a:t>  greater than </a:t>
            </a:r>
            <a:r>
              <a:rPr lang="en-US" sz="3200" i="1" dirty="0" smtClean="0">
                <a:latin typeface="Cambria Math" pitchFamily="18" charset="0"/>
                <a:ea typeface="Cambria Math" pitchFamily="18" charset="0"/>
                <a:cs typeface="Times New Roman" pitchFamily="18" charset="0"/>
              </a:rPr>
              <a:t>Z</a:t>
            </a:r>
            <a:r>
              <a:rPr lang="en-US" sz="3200" i="1" baseline="30000" dirty="0" smtClean="0">
                <a:latin typeface="Cambria Math" pitchFamily="18" charset="0"/>
                <a:ea typeface="Cambria Math" pitchFamily="18" charset="0"/>
                <a:cs typeface="Times New Roman" pitchFamily="18" charset="0"/>
              </a:rPr>
              <a:t>est</a:t>
            </a:r>
            <a:r>
              <a:rPr lang="en-US" sz="3200" dirty="0" smtClean="0">
                <a:latin typeface="Times New Roman" pitchFamily="18" charset="0"/>
                <a:cs typeface="Times New Roman" pitchFamily="18" charset="0"/>
              </a:rPr>
              <a:t> are very common</a:t>
            </a:r>
            <a:endParaRPr lang="en-US" sz="3200" dirty="0">
              <a:latin typeface="Times New Roman" pitchFamily="18" charset="0"/>
              <a:cs typeface="Times New Roman" pitchFamily="18" charset="0"/>
            </a:endParaRPr>
          </a:p>
        </p:txBody>
      </p:sp>
      <p:sp>
        <p:nvSpPr>
          <p:cNvPr id="7" name="TextBox 6"/>
          <p:cNvSpPr txBox="1"/>
          <p:nvPr/>
        </p:nvSpPr>
        <p:spPr>
          <a:xfrm>
            <a:off x="0" y="4869540"/>
            <a:ext cx="9144000" cy="1569660"/>
          </a:xfrm>
          <a:prstGeom prst="rect">
            <a:avLst/>
          </a:prstGeom>
          <a:noFill/>
        </p:spPr>
        <p:txBody>
          <a:bodyPr wrap="square" rtlCol="0">
            <a:spAutoFit/>
          </a:bodyPr>
          <a:lstStyle/>
          <a:p>
            <a:pPr algn="ctr"/>
            <a:r>
              <a:rPr lang="en-US" sz="3200" dirty="0" smtClean="0">
                <a:solidFill>
                  <a:srgbClr val="FF0000"/>
                </a:solidFill>
                <a:latin typeface="Times New Roman" pitchFamily="18" charset="0"/>
                <a:cs typeface="Times New Roman" pitchFamily="18" charset="0"/>
              </a:rPr>
              <a:t>so the Null Hypotheses cannot be rejected</a:t>
            </a:r>
          </a:p>
          <a:p>
            <a:pPr algn="ctr"/>
            <a:r>
              <a:rPr lang="en-US" sz="3200" i="1" dirty="0" smtClean="0">
                <a:solidFill>
                  <a:srgbClr val="FF0000"/>
                </a:solidFill>
                <a:latin typeface="Times New Roman" pitchFamily="18" charset="0"/>
                <a:cs typeface="Times New Roman" pitchFamily="18" charset="0"/>
              </a:rPr>
              <a:t>there is no reason to think the bias of the machine has changed</a:t>
            </a:r>
            <a:endParaRPr lang="en-US" sz="3200" i="1" dirty="0">
              <a:solidFill>
                <a:srgbClr val="FF0000"/>
              </a:solidFill>
              <a:latin typeface="Times New Roman" pitchFamily="18" charset="0"/>
              <a:cs typeface="Times New Roman" pitchFamily="18" charset="0"/>
            </a:endParaRPr>
          </a:p>
        </p:txBody>
      </p:sp>
      <p:sp>
        <p:nvSpPr>
          <p:cNvPr id="8" name="TextBox 7"/>
          <p:cNvSpPr txBox="1"/>
          <p:nvPr/>
        </p:nvSpPr>
        <p:spPr>
          <a:xfrm>
            <a:off x="0" y="685800"/>
            <a:ext cx="9144000" cy="707886"/>
          </a:xfrm>
          <a:prstGeom prst="rect">
            <a:avLst/>
          </a:prstGeom>
          <a:noFill/>
        </p:spPr>
        <p:txBody>
          <a:bodyPr wrap="square" rtlCol="0">
            <a:spAutoFit/>
          </a:bodyPr>
          <a:lstStyle/>
          <a:p>
            <a:pPr algn="ctr"/>
            <a:r>
              <a:rPr lang="en-US" sz="4000" dirty="0" smtClean="0">
                <a:latin typeface="Times New Roman" pitchFamily="18" charset="0"/>
                <a:cs typeface="Times New Roman" pitchFamily="18" charset="0"/>
              </a:rPr>
              <a:t>using </a:t>
            </a:r>
            <a:r>
              <a:rPr lang="en-US" sz="4000" dirty="0" err="1" smtClean="0">
                <a:latin typeface="Times New Roman" pitchFamily="18" charset="0"/>
                <a:cs typeface="Times New Roman" pitchFamily="18" charset="0"/>
              </a:rPr>
              <a:t>MatLab</a:t>
            </a:r>
            <a:endParaRPr lang="en-US" sz="4000" dirty="0">
              <a:latin typeface="Times New Roman" pitchFamily="18" charset="0"/>
              <a:cs typeface="Times New Roman" pitchFamily="18" charset="0"/>
            </a:endParaRPr>
          </a:p>
        </p:txBody>
      </p:sp>
      <p:sp>
        <p:nvSpPr>
          <p:cNvPr id="9" name="Rectangle 8"/>
          <p:cNvSpPr/>
          <p:nvPr/>
        </p:nvSpPr>
        <p:spPr>
          <a:xfrm>
            <a:off x="3621428" y="2754868"/>
            <a:ext cx="889059" cy="400110"/>
          </a:xfrm>
          <a:prstGeom prst="rect">
            <a:avLst/>
          </a:prstGeom>
          <a:solidFill>
            <a:schemeClr val="bg1"/>
          </a:solidFill>
        </p:spPr>
        <p:txBody>
          <a:bodyPr wrap="none">
            <a:spAutoFit/>
          </a:bodyPr>
          <a:lstStyle/>
          <a:p>
            <a:pPr lvl="0" algn="ctr">
              <a:spcBef>
                <a:spcPct val="0"/>
              </a:spcBef>
              <a:defRPr/>
            </a:pPr>
            <a:r>
              <a:rPr lang="en-US" sz="2000" i="1" dirty="0" smtClean="0">
                <a:latin typeface="Cambria Math" pitchFamily="18" charset="0"/>
                <a:ea typeface="Cambria Math" pitchFamily="18" charset="0"/>
                <a:cs typeface="Times New Roman" pitchFamily="18" charset="0"/>
              </a:rPr>
              <a:t>0.368</a:t>
            </a:r>
            <a:endParaRPr lang="en-US" sz="2000" i="1" dirty="0">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752600"/>
          </a:xfrm>
        </p:spPr>
        <p:txBody>
          <a:bodyPr>
            <a:normAutofit fontScale="90000"/>
          </a:bodyPr>
          <a:lstStyle/>
          <a:p>
            <a:r>
              <a:rPr lang="en-US" dirty="0" smtClean="0">
                <a:latin typeface="Times New Roman" pitchFamily="18" charset="0"/>
                <a:cs typeface="Times New Roman" pitchFamily="18" charset="0"/>
              </a:rPr>
              <a:t>Question 4</a:t>
            </a:r>
            <a:br>
              <a:rPr lang="en-US" dirty="0" smtClean="0">
                <a:latin typeface="Times New Roman" pitchFamily="18" charset="0"/>
                <a:cs typeface="Times New Roman" pitchFamily="18" charset="0"/>
              </a:rPr>
            </a:br>
            <a:r>
              <a:rPr lang="en-US" sz="4000" dirty="0" smtClean="0">
                <a:latin typeface="Times New Roman" pitchFamily="18" charset="0"/>
                <a:cs typeface="Times New Roman" pitchFamily="18" charset="0"/>
              </a:rPr>
              <a:t>Has the variance changed between the two tests?</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3733800"/>
            <a:ext cx="8229600" cy="2895600"/>
          </a:xfrm>
        </p:spPr>
        <p:txBody>
          <a:bodyPr>
            <a:normAutofit fontScale="92500" lnSpcReduction="10000"/>
          </a:bodyPr>
          <a:lstStyle/>
          <a:p>
            <a:pPr>
              <a:buNone/>
            </a:pPr>
            <a:r>
              <a:rPr lang="en-US" dirty="0" smtClean="0">
                <a:latin typeface="Times New Roman" pitchFamily="18" charset="0"/>
                <a:cs typeface="Times New Roman" pitchFamily="18" charset="0"/>
              </a:rPr>
              <a:t>Null Hypothesis:</a:t>
            </a:r>
          </a:p>
          <a:p>
            <a:pPr>
              <a:buNone/>
            </a:pPr>
            <a:r>
              <a:rPr lang="en-US" i="1" dirty="0" smtClean="0">
                <a:latin typeface="Times New Roman" pitchFamily="18" charset="0"/>
                <a:cs typeface="Times New Roman" pitchFamily="18" charset="0"/>
              </a:rPr>
              <a:t>The difference between the variances is due to random variation (as contrasted to a change in the machine’s precision).</a:t>
            </a:r>
          </a:p>
          <a:p>
            <a:pPr>
              <a:buNone/>
            </a:pPr>
            <a:r>
              <a:rPr lang="en-US" dirty="0" smtClean="0">
                <a:latin typeface="Times New Roman" pitchFamily="18" charset="0"/>
                <a:cs typeface="Times New Roman" pitchFamily="18" charset="0"/>
              </a:rPr>
              <a:t>Or more to the point</a:t>
            </a:r>
            <a:r>
              <a:rPr lang="en-US" i="1" dirty="0" smtClean="0">
                <a:latin typeface="Times New Roman" pitchFamily="18" charset="0"/>
                <a:cs typeface="Times New Roman" pitchFamily="18" charset="0"/>
              </a:rPr>
              <a:t>: </a:t>
            </a:r>
            <a:r>
              <a:rPr lang="en-US" i="1" dirty="0" smtClean="0">
                <a:solidFill>
                  <a:srgbClr val="FF0000"/>
                </a:solidFill>
                <a:latin typeface="Times New Roman" pitchFamily="18" charset="0"/>
                <a:cs typeface="Times New Roman" pitchFamily="18" charset="0"/>
              </a:rPr>
              <a:t>The non-Unity ratio of the variances </a:t>
            </a:r>
            <a:r>
              <a:rPr lang="en-US" i="1" dirty="0" smtClean="0">
                <a:latin typeface="Times New Roman" pitchFamily="18" charset="0"/>
                <a:cs typeface="Times New Roman" pitchFamily="18" charset="0"/>
              </a:rPr>
              <a:t>is due to random variation...</a:t>
            </a:r>
            <a:endParaRPr lang="en-US" i="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3" cstate="print"/>
          <a:srcRect l="7836" t="59006" r="60456" b="34129"/>
          <a:stretch>
            <a:fillRect/>
          </a:stretch>
        </p:blipFill>
        <p:spPr bwMode="auto">
          <a:xfrm>
            <a:off x="304800" y="2438400"/>
            <a:ext cx="5110887" cy="735806"/>
          </a:xfrm>
          <a:prstGeom prst="rect">
            <a:avLst/>
          </a:prstGeom>
          <a:noFill/>
          <a:ln w="9525">
            <a:noFill/>
            <a:miter lim="800000"/>
            <a:headEnd/>
            <a:tailEnd/>
          </a:ln>
        </p:spPr>
      </p:pic>
      <p:sp>
        <p:nvSpPr>
          <p:cNvPr id="5" name="Title 1"/>
          <p:cNvSpPr txBox="1">
            <a:spLocks/>
          </p:cNvSpPr>
          <p:nvPr/>
        </p:nvSpPr>
        <p:spPr>
          <a:xfrm>
            <a:off x="4728030" y="2373084"/>
            <a:ext cx="3581400" cy="9144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1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0.896   and   0.974</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 name="Rectangle 6"/>
          <p:cNvSpPr/>
          <p:nvPr/>
        </p:nvSpPr>
        <p:spPr>
          <a:xfrm>
            <a:off x="2819400" y="2971800"/>
            <a:ext cx="45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l="19598" t="37185" r="16010" b="23506"/>
          <a:stretch>
            <a:fillRect/>
          </a:stretch>
        </p:blipFill>
        <p:spPr bwMode="auto">
          <a:xfrm>
            <a:off x="1066800" y="3200400"/>
            <a:ext cx="7010400" cy="2819400"/>
          </a:xfrm>
          <a:prstGeom prst="rect">
            <a:avLst/>
          </a:prstGeom>
          <a:noFill/>
          <a:ln w="9525">
            <a:noFill/>
            <a:miter lim="800000"/>
            <a:headEnd/>
            <a:tailEnd/>
          </a:ln>
        </p:spPr>
      </p:pic>
      <p:sp>
        <p:nvSpPr>
          <p:cNvPr id="2" name="Title 1"/>
          <p:cNvSpPr>
            <a:spLocks noGrp="1"/>
          </p:cNvSpPr>
          <p:nvPr>
            <p:ph type="title"/>
          </p:nvPr>
        </p:nvSpPr>
        <p:spPr>
          <a:xfrm>
            <a:off x="381000" y="304800"/>
            <a:ext cx="8229600" cy="2286000"/>
          </a:xfrm>
        </p:spPr>
        <p:txBody>
          <a:bodyPr>
            <a:normAutofit/>
          </a:bodyPr>
          <a:lstStyle/>
          <a:p>
            <a:r>
              <a:rPr lang="en-US" dirty="0" smtClean="0">
                <a:latin typeface="Times New Roman" pitchFamily="18" charset="0"/>
                <a:cs typeface="Times New Roman" pitchFamily="18" charset="0"/>
              </a:rPr>
              <a:t>recall the distribution of a quantity </a:t>
            </a:r>
            <a:r>
              <a:rPr lang="en-US" i="1" dirty="0" smtClean="0">
                <a:latin typeface="Cambria Math" pitchFamily="18" charset="0"/>
                <a:ea typeface="Cambria Math" pitchFamily="18" charset="0"/>
                <a:cs typeface="Times New Roman" pitchFamily="18" charset="0"/>
              </a:rPr>
              <a:t>F</a:t>
            </a:r>
            <a:r>
              <a:rPr lang="en-US" dirty="0" smtClean="0">
                <a:latin typeface="Times New Roman" pitchFamily="18" charset="0"/>
                <a:cs typeface="Times New Roman" pitchFamily="18" charset="0"/>
              </a:rPr>
              <a:t>, the ratio of variances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096962"/>
          </a:xfrm>
        </p:spPr>
        <p:txBody>
          <a:bodyPr>
            <a:normAutofit fontScale="90000"/>
          </a:bodyPr>
          <a:lstStyle/>
          <a:p>
            <a:r>
              <a:rPr lang="en-US" dirty="0" smtClean="0">
                <a:latin typeface="Times New Roman" pitchFamily="18" charset="0"/>
                <a:cs typeface="Times New Roman" pitchFamily="18" charset="0"/>
              </a:rPr>
              <a:t>actually, its just a bunch of random numbers!</a:t>
            </a:r>
            <a:endParaRPr lang="en-US" dirty="0">
              <a:latin typeface="Times New Roman" pitchFamily="18" charset="0"/>
              <a:cs typeface="Times New Roman" pitchFamily="18" charset="0"/>
            </a:endParaRPr>
          </a:p>
        </p:txBody>
      </p:sp>
      <p:sp>
        <p:nvSpPr>
          <p:cNvPr id="4" name="Rectangle 3"/>
          <p:cNvSpPr/>
          <p:nvPr/>
        </p:nvSpPr>
        <p:spPr>
          <a:xfrm>
            <a:off x="1066800" y="2057400"/>
            <a:ext cx="6553200" cy="3970318"/>
          </a:xfrm>
          <a:prstGeom prst="rect">
            <a:avLst/>
          </a:prstGeom>
        </p:spPr>
        <p:txBody>
          <a:bodyPr wrap="square">
            <a:spAutoFit/>
          </a:bodyPr>
          <a:lstStyle/>
          <a:p>
            <a:r>
              <a:rPr lang="en-US" dirty="0" smtClean="0">
                <a:latin typeface="Courier New" pitchFamily="49" charset="0"/>
                <a:cs typeface="Courier New" pitchFamily="49" charset="0"/>
              </a:rPr>
              <a:t>figure(1);</a:t>
            </a:r>
          </a:p>
          <a:p>
            <a:r>
              <a:rPr lang="en-US" dirty="0" smtClean="0">
                <a:latin typeface="Courier New" pitchFamily="49" charset="0"/>
                <a:cs typeface="Courier New" pitchFamily="49" charset="0"/>
              </a:rPr>
              <a:t>for </a:t>
            </a:r>
            <a:r>
              <a:rPr lang="en-US" dirty="0" err="1" smtClean="0">
                <a:latin typeface="Courier New" pitchFamily="49" charset="0"/>
                <a:cs typeface="Courier New" pitchFamily="49" charset="0"/>
              </a:rPr>
              <a:t>i</a:t>
            </a:r>
            <a:r>
              <a:rPr lang="en-US" dirty="0" smtClean="0">
                <a:latin typeface="Courier New" pitchFamily="49" charset="0"/>
                <a:cs typeface="Courier New" pitchFamily="49" charset="0"/>
              </a:rPr>
              <a:t> = [1:100]</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clf</a:t>
            </a:r>
            <a:r>
              <a:rPr lang="en-US" dirty="0" smtClean="0">
                <a:latin typeface="Courier New" pitchFamily="49" charset="0"/>
                <a:cs typeface="Courier New" pitchFamily="49" charset="0"/>
              </a:rPr>
              <a:t>;</a:t>
            </a:r>
          </a:p>
          <a:p>
            <a:r>
              <a:rPr lang="pt-BR" dirty="0" smtClean="0">
                <a:latin typeface="Courier New" pitchFamily="49" charset="0"/>
                <a:cs typeface="Courier New" pitchFamily="49" charset="0"/>
              </a:rPr>
              <a:t>    axis( [1, 8, -5, 5] );</a:t>
            </a:r>
          </a:p>
          <a:p>
            <a:r>
              <a:rPr lang="en-US" dirty="0" smtClean="0">
                <a:latin typeface="Courier New" pitchFamily="49" charset="0"/>
                <a:cs typeface="Courier New" pitchFamily="49" charset="0"/>
              </a:rPr>
              <a:t>        hold on;</a:t>
            </a:r>
          </a:p>
          <a:p>
            <a:r>
              <a:rPr lang="en-US" dirty="0" smtClean="0">
                <a:latin typeface="Courier New" pitchFamily="49" charset="0"/>
                <a:cs typeface="Courier New" pitchFamily="49" charset="0"/>
              </a:rPr>
              <a:t>    t = [2:7]';</a:t>
            </a:r>
          </a:p>
          <a:p>
            <a:r>
              <a:rPr lang="en-US" dirty="0" smtClean="0">
                <a:latin typeface="Courier New" pitchFamily="49" charset="0"/>
                <a:cs typeface="Courier New" pitchFamily="49" charset="0"/>
              </a:rPr>
              <a:t>    d = random('normal',0,1,6,1);</a:t>
            </a:r>
          </a:p>
          <a:p>
            <a:r>
              <a:rPr lang="de-DE" dirty="0" smtClean="0">
                <a:latin typeface="Courier New" pitchFamily="49" charset="0"/>
                <a:cs typeface="Courier New" pitchFamily="49" charset="0"/>
              </a:rPr>
              <a:t>    plot( t, d, 'k-', 'LineWidth', 2 );</a:t>
            </a:r>
          </a:p>
          <a:p>
            <a:r>
              <a:rPr lang="en-US" dirty="0" smtClean="0">
                <a:latin typeface="Courier New" pitchFamily="49" charset="0"/>
                <a:cs typeface="Courier New" pitchFamily="49" charset="0"/>
              </a:rPr>
              <a:t>    plot( t, d, '</a:t>
            </a:r>
            <a:r>
              <a:rPr lang="en-US" dirty="0" err="1" smtClean="0">
                <a:latin typeface="Courier New" pitchFamily="49" charset="0"/>
                <a:cs typeface="Courier New" pitchFamily="49" charset="0"/>
              </a:rPr>
              <a:t>ko</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LineWidth</a:t>
            </a:r>
            <a:r>
              <a:rPr lang="en-US" dirty="0" smtClean="0">
                <a:latin typeface="Courier New" pitchFamily="49" charset="0"/>
                <a:cs typeface="Courier New" pitchFamily="49" charset="0"/>
              </a:rPr>
              <a:t>', 2 );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x,y</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ginput</a:t>
            </a:r>
            <a:r>
              <a:rPr lang="en-US" dirty="0" smtClean="0">
                <a:latin typeface="Courier New" pitchFamily="49" charset="0"/>
                <a:cs typeface="Courier New" pitchFamily="49" charset="0"/>
              </a:rPr>
              <a:t>(1);</a:t>
            </a:r>
          </a:p>
          <a:p>
            <a:r>
              <a:rPr lang="en-US" dirty="0" smtClean="0">
                <a:latin typeface="Courier New" pitchFamily="49" charset="0"/>
                <a:cs typeface="Courier New" pitchFamily="49" charset="0"/>
              </a:rPr>
              <a:t>    if( x&lt;1 )</a:t>
            </a:r>
          </a:p>
          <a:p>
            <a:r>
              <a:rPr lang="en-US" dirty="0" smtClean="0">
                <a:latin typeface="Courier New" pitchFamily="49" charset="0"/>
                <a:cs typeface="Courier New" pitchFamily="49" charset="0"/>
              </a:rPr>
              <a:t>        break;</a:t>
            </a:r>
          </a:p>
          <a:p>
            <a:r>
              <a:rPr lang="en-US" dirty="0" smtClean="0">
                <a:latin typeface="Courier New" pitchFamily="49" charset="0"/>
                <a:cs typeface="Courier New" pitchFamily="49" charset="0"/>
              </a:rPr>
              <a:t>    end</a:t>
            </a:r>
          </a:p>
          <a:p>
            <a:r>
              <a:rPr lang="en-US" dirty="0" smtClean="0">
                <a:latin typeface="Courier New" pitchFamily="49" charset="0"/>
                <a:cs typeface="Courier New" pitchFamily="49" charset="0"/>
              </a:rPr>
              <a:t>end</a:t>
            </a:r>
          </a:p>
        </p:txBody>
      </p:sp>
      <p:sp>
        <p:nvSpPr>
          <p:cNvPr id="5" name="Oval 4"/>
          <p:cNvSpPr/>
          <p:nvPr/>
        </p:nvSpPr>
        <p:spPr>
          <a:xfrm>
            <a:off x="2133600" y="3733800"/>
            <a:ext cx="3733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724400" y="5257800"/>
            <a:ext cx="4038600" cy="13255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the</a:t>
            </a:r>
            <a:r>
              <a:rPr kumimoji="0" lang="en-US" sz="2800" b="0" i="0" u="none" strike="noStrike" kern="1200" cap="none" spc="0" normalizeH="0" noProof="0" dirty="0" smtClean="0">
                <a:ln>
                  <a:noFill/>
                </a:ln>
                <a:solidFill>
                  <a:srgbClr val="FF0000"/>
                </a:solidFill>
                <a:effectLst/>
                <a:uLnTx/>
                <a:uFillTx/>
                <a:latin typeface="Times New Roman" pitchFamily="18" charset="0"/>
                <a:ea typeface="+mj-ea"/>
                <a:cs typeface="Times New Roman" pitchFamily="18" charset="0"/>
              </a:rPr>
              <a:t> script makes plot after plot, and lets you stop when you see one you like</a:t>
            </a:r>
            <a:endParaRPr kumimoji="0" lang="en-US" sz="2800" b="0" i="0" u="none" strike="noStrike" kern="1200" cap="none" spc="0" normalizeH="0" baseline="0" noProof="0" dirty="0">
              <a:ln>
                <a:noFill/>
              </a:ln>
              <a:solidFill>
                <a:srgbClr val="FF000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343400" cy="1143000"/>
          </a:xfrm>
        </p:spPr>
        <p:txBody>
          <a:bodyPr/>
          <a:lstStyle/>
          <a:p>
            <a:r>
              <a:rPr lang="en-US" dirty="0" smtClean="0">
                <a:latin typeface="Times New Roman" pitchFamily="18" charset="0"/>
                <a:cs typeface="Times New Roman" pitchFamily="18" charset="0"/>
              </a:rPr>
              <a:t>so use an </a:t>
            </a:r>
            <a:r>
              <a:rPr lang="en-US" i="1" dirty="0" smtClean="0">
                <a:latin typeface="Cambria Math" pitchFamily="18" charset="0"/>
                <a:ea typeface="Cambria Math" pitchFamily="18" charset="0"/>
                <a:cs typeface="Times New Roman" pitchFamily="18" charset="0"/>
              </a:rPr>
              <a:t>F</a:t>
            </a:r>
            <a:r>
              <a:rPr lang="en-US" dirty="0" smtClean="0">
                <a:latin typeface="Times New Roman" pitchFamily="18" charset="0"/>
                <a:cs typeface="Times New Roman" pitchFamily="18" charset="0"/>
              </a:rPr>
              <a:t>  test</a:t>
            </a:r>
            <a:endParaRPr lang="en-US" dirty="0">
              <a:latin typeface="Times New Roman" pitchFamily="18" charset="0"/>
              <a:cs typeface="Times New Roman" pitchFamily="18" charset="0"/>
            </a:endParaRPr>
          </a:p>
        </p:txBody>
      </p:sp>
      <p:sp>
        <p:nvSpPr>
          <p:cNvPr id="5" name="Title 1"/>
          <p:cNvSpPr txBox="1">
            <a:spLocks/>
          </p:cNvSpPr>
          <p:nvPr/>
        </p:nvSpPr>
        <p:spPr>
          <a:xfrm>
            <a:off x="457200" y="4572000"/>
            <a:ext cx="4419600" cy="1752600"/>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in our case</a:t>
            </a: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4400" dirty="0" smtClean="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F </a:t>
            </a:r>
            <a:r>
              <a:rPr kumimoji="0" lang="en-US" sz="4400" b="0" i="1" u="none" strike="noStrike" kern="1200" cap="none" spc="0" normalizeH="0" baseline="30000" noProof="0" dirty="0" err="1" smtClean="0">
                <a:ln>
                  <a:noFill/>
                </a:ln>
                <a:solidFill>
                  <a:schemeClr val="tx1"/>
                </a:solidFill>
                <a:effectLst/>
                <a:uLnTx/>
                <a:uFillTx/>
                <a:latin typeface="Cambria Math" pitchFamily="18" charset="0"/>
                <a:ea typeface="Cambria Math" pitchFamily="18" charset="0"/>
                <a:cs typeface="Times New Roman" pitchFamily="18" charset="0"/>
              </a:rPr>
              <a:t>est</a:t>
            </a:r>
            <a:r>
              <a:rPr lang="en-US" sz="4400" i="1" dirty="0" smtClean="0">
                <a:latin typeface="Cambria Math" pitchFamily="18" charset="0"/>
                <a:ea typeface="Cambria Math" pitchFamily="18" charset="0"/>
                <a:cs typeface="Times New Roman" pitchFamily="18" charset="0"/>
              </a:rPr>
              <a:t> </a:t>
            </a: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 1.110</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i="1" dirty="0" smtClean="0">
                <a:latin typeface="Cambria Math" pitchFamily="18" charset="0"/>
                <a:ea typeface="Cambria Math" pitchFamily="18" charset="0"/>
                <a:cs typeface="Times New Roman" pitchFamily="18" charset="0"/>
              </a:rPr>
              <a:t>N1=N2=25</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pic>
        <p:nvPicPr>
          <p:cNvPr id="22530" name="Picture 2"/>
          <p:cNvPicPr>
            <a:picLocks noChangeAspect="1" noChangeArrowheads="1"/>
          </p:cNvPicPr>
          <p:nvPr/>
        </p:nvPicPr>
        <p:blipFill>
          <a:blip r:embed="rId3" cstate="print"/>
          <a:srcRect l="19375" t="25840" r="52500" b="52455"/>
          <a:stretch>
            <a:fillRect/>
          </a:stretch>
        </p:blipFill>
        <p:spPr bwMode="auto">
          <a:xfrm>
            <a:off x="457200" y="1981200"/>
            <a:ext cx="4267200" cy="199136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5001206" y="0"/>
            <a:ext cx="4142794" cy="6870700"/>
          </a:xfrm>
          <a:prstGeom prst="rect">
            <a:avLst/>
          </a:prstGeom>
        </p:spPr>
      </p:pic>
      <p:cxnSp>
        <p:nvCxnSpPr>
          <p:cNvPr id="8" name="Straight Connector 7"/>
          <p:cNvCxnSpPr/>
          <p:nvPr/>
        </p:nvCxnSpPr>
        <p:spPr>
          <a:xfrm rot="5400000" flipH="1" flipV="1">
            <a:off x="5371306" y="5219700"/>
            <a:ext cx="2209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3" cstate="print"/>
          <a:srcRect l="7742" b="7160"/>
          <a:stretch>
            <a:fillRect/>
          </a:stretch>
        </p:blipFill>
        <p:spPr bwMode="auto">
          <a:xfrm>
            <a:off x="457200" y="1244025"/>
            <a:ext cx="6096000" cy="4603597"/>
          </a:xfrm>
          <a:prstGeom prst="rect">
            <a:avLst/>
          </a:prstGeom>
          <a:noFill/>
          <a:ln w="9525">
            <a:noFill/>
            <a:miter lim="800000"/>
            <a:headEnd/>
            <a:tailEnd/>
          </a:ln>
          <a:effectLst/>
        </p:spPr>
      </p:pic>
      <p:sp>
        <p:nvSpPr>
          <p:cNvPr id="5" name="TextBox 4"/>
          <p:cNvSpPr txBox="1"/>
          <p:nvPr/>
        </p:nvSpPr>
        <p:spPr>
          <a:xfrm>
            <a:off x="6019800" y="5358825"/>
            <a:ext cx="1066800" cy="584775"/>
          </a:xfrm>
          <a:prstGeom prst="rect">
            <a:avLst/>
          </a:prstGeom>
          <a:noFill/>
        </p:spPr>
        <p:txBody>
          <a:bodyPr wrap="square" rtlCol="0">
            <a:spAutoFit/>
          </a:bodyPr>
          <a:lstStyle/>
          <a:p>
            <a:r>
              <a:rPr lang="en-US" sz="3200" i="1" dirty="0" smtClean="0">
                <a:latin typeface="Cambria Math" pitchFamily="18" charset="0"/>
                <a:ea typeface="Cambria Math" pitchFamily="18" charset="0"/>
              </a:rPr>
              <a:t>F</a:t>
            </a:r>
            <a:endParaRPr lang="en-US" sz="3200" i="1" dirty="0">
              <a:latin typeface="Cambria Math" pitchFamily="18" charset="0"/>
              <a:ea typeface="Cambria Math" pitchFamily="18" charset="0"/>
            </a:endParaRPr>
          </a:p>
        </p:txBody>
      </p:sp>
      <p:sp>
        <p:nvSpPr>
          <p:cNvPr id="6" name="TextBox 5"/>
          <p:cNvSpPr txBox="1"/>
          <p:nvPr/>
        </p:nvSpPr>
        <p:spPr>
          <a:xfrm>
            <a:off x="304800" y="939225"/>
            <a:ext cx="1066800" cy="584775"/>
          </a:xfrm>
          <a:prstGeom prst="rect">
            <a:avLst/>
          </a:prstGeom>
          <a:noFill/>
        </p:spPr>
        <p:txBody>
          <a:bodyPr wrap="square" rtlCol="0">
            <a:spAutoFit/>
          </a:bodyPr>
          <a:lstStyle/>
          <a:p>
            <a:r>
              <a:rPr lang="en-US" sz="3200" i="1" dirty="0" smtClean="0">
                <a:latin typeface="Cambria Math" pitchFamily="18" charset="0"/>
                <a:ea typeface="Cambria Math" pitchFamily="18" charset="0"/>
              </a:rPr>
              <a:t>p(F)</a:t>
            </a:r>
            <a:endParaRPr lang="en-US" sz="3200" i="1" dirty="0">
              <a:latin typeface="Cambria Math" pitchFamily="18" charset="0"/>
              <a:ea typeface="Cambria Math" pitchFamily="18" charset="0"/>
            </a:endParaRPr>
          </a:p>
        </p:txBody>
      </p:sp>
      <p:cxnSp>
        <p:nvCxnSpPr>
          <p:cNvPr id="8" name="Straight Connector 7"/>
          <p:cNvCxnSpPr/>
          <p:nvPr/>
        </p:nvCxnSpPr>
        <p:spPr>
          <a:xfrm rot="5400000">
            <a:off x="1081314" y="5863197"/>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624366" y="5877711"/>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2000" y="6197025"/>
            <a:ext cx="1447800" cy="584775"/>
          </a:xfrm>
          <a:prstGeom prst="rect">
            <a:avLst/>
          </a:prstGeom>
          <a:noFill/>
        </p:spPr>
        <p:txBody>
          <a:bodyPr wrap="square" rtlCol="0">
            <a:spAutoFit/>
          </a:bodyPr>
          <a:lstStyle/>
          <a:p>
            <a:r>
              <a:rPr lang="en-US" sz="3200" i="1" dirty="0" smtClean="0">
                <a:latin typeface="Cambria Math" pitchFamily="18" charset="0"/>
                <a:ea typeface="Cambria Math" pitchFamily="18" charset="0"/>
              </a:rPr>
              <a:t>1/F</a:t>
            </a:r>
            <a:r>
              <a:rPr lang="en-US" sz="3200" i="1" baseline="30000" dirty="0" smtClean="0">
                <a:latin typeface="Cambria Math" pitchFamily="18" charset="0"/>
                <a:ea typeface="Cambria Math" pitchFamily="18" charset="0"/>
              </a:rPr>
              <a:t>est</a:t>
            </a:r>
            <a:endParaRPr lang="en-US" sz="3200" i="1" baseline="30000" dirty="0">
              <a:latin typeface="Cambria Math" pitchFamily="18" charset="0"/>
              <a:ea typeface="Cambria Math" pitchFamily="18" charset="0"/>
            </a:endParaRPr>
          </a:p>
        </p:txBody>
      </p:sp>
      <p:sp>
        <p:nvSpPr>
          <p:cNvPr id="11" name="TextBox 10"/>
          <p:cNvSpPr txBox="1"/>
          <p:nvPr/>
        </p:nvSpPr>
        <p:spPr>
          <a:xfrm>
            <a:off x="2438400" y="6197025"/>
            <a:ext cx="1447800" cy="584775"/>
          </a:xfrm>
          <a:prstGeom prst="rect">
            <a:avLst/>
          </a:prstGeom>
          <a:noFill/>
        </p:spPr>
        <p:txBody>
          <a:bodyPr wrap="square" rtlCol="0">
            <a:spAutoFit/>
          </a:bodyPr>
          <a:lstStyle/>
          <a:p>
            <a:r>
              <a:rPr lang="en-US" sz="3200" i="1" dirty="0" smtClean="0">
                <a:latin typeface="Cambria Math" pitchFamily="18" charset="0"/>
                <a:ea typeface="Cambria Math" pitchFamily="18" charset="0"/>
              </a:rPr>
              <a:t>F</a:t>
            </a:r>
            <a:r>
              <a:rPr lang="en-US" sz="3200" i="1" baseline="30000" dirty="0" smtClean="0">
                <a:latin typeface="Cambria Math" pitchFamily="18" charset="0"/>
                <a:ea typeface="Cambria Math" pitchFamily="18" charset="0"/>
              </a:rPr>
              <a:t>est</a:t>
            </a:r>
            <a:endParaRPr lang="en-US" sz="3200" i="1" baseline="30000" dirty="0">
              <a:latin typeface="Cambria Math" pitchFamily="18" charset="0"/>
              <a:ea typeface="Cambria Math" pitchFamily="18" charset="0"/>
            </a:endParaRPr>
          </a:p>
        </p:txBody>
      </p:sp>
      <p:sp>
        <p:nvSpPr>
          <p:cNvPr id="12" name="Freeform 11"/>
          <p:cNvSpPr/>
          <p:nvPr/>
        </p:nvSpPr>
        <p:spPr>
          <a:xfrm>
            <a:off x="2838451" y="5220713"/>
            <a:ext cx="1305719" cy="442912"/>
          </a:xfrm>
          <a:custGeom>
            <a:avLst/>
            <a:gdLst>
              <a:gd name="connsiteX0" fmla="*/ 184150 w 1489869"/>
              <a:gd name="connsiteY0" fmla="*/ 60325 h 557212"/>
              <a:gd name="connsiteX1" fmla="*/ 193675 w 1489869"/>
              <a:gd name="connsiteY1" fmla="*/ 484187 h 557212"/>
              <a:gd name="connsiteX2" fmla="*/ 1346200 w 1489869"/>
              <a:gd name="connsiteY2" fmla="*/ 498475 h 557212"/>
              <a:gd name="connsiteX3" fmla="*/ 1055688 w 1489869"/>
              <a:gd name="connsiteY3" fmla="*/ 455612 h 557212"/>
              <a:gd name="connsiteX4" fmla="*/ 779463 w 1489869"/>
              <a:gd name="connsiteY4" fmla="*/ 403225 h 557212"/>
              <a:gd name="connsiteX5" fmla="*/ 569913 w 1489869"/>
              <a:gd name="connsiteY5" fmla="*/ 331787 h 557212"/>
              <a:gd name="connsiteX6" fmla="*/ 341313 w 1489869"/>
              <a:gd name="connsiteY6" fmla="*/ 203200 h 557212"/>
              <a:gd name="connsiteX7" fmla="*/ 246063 w 1489869"/>
              <a:gd name="connsiteY7" fmla="*/ 122237 h 557212"/>
              <a:gd name="connsiteX8" fmla="*/ 184150 w 1489869"/>
              <a:gd name="connsiteY8" fmla="*/ 60325 h 557212"/>
              <a:gd name="connsiteX0" fmla="*/ 8731 w 1314450"/>
              <a:gd name="connsiteY0" fmla="*/ 60325 h 557212"/>
              <a:gd name="connsiteX1" fmla="*/ 18256 w 1314450"/>
              <a:gd name="connsiteY1" fmla="*/ 484187 h 557212"/>
              <a:gd name="connsiteX2" fmla="*/ 1170781 w 1314450"/>
              <a:gd name="connsiteY2" fmla="*/ 498475 h 557212"/>
              <a:gd name="connsiteX3" fmla="*/ 880269 w 1314450"/>
              <a:gd name="connsiteY3" fmla="*/ 455612 h 557212"/>
              <a:gd name="connsiteX4" fmla="*/ 604044 w 1314450"/>
              <a:gd name="connsiteY4" fmla="*/ 403225 h 557212"/>
              <a:gd name="connsiteX5" fmla="*/ 394494 w 1314450"/>
              <a:gd name="connsiteY5" fmla="*/ 331787 h 557212"/>
              <a:gd name="connsiteX6" fmla="*/ 165894 w 1314450"/>
              <a:gd name="connsiteY6" fmla="*/ 203200 h 557212"/>
              <a:gd name="connsiteX7" fmla="*/ 70644 w 1314450"/>
              <a:gd name="connsiteY7" fmla="*/ 122237 h 557212"/>
              <a:gd name="connsiteX8" fmla="*/ 8731 w 1314450"/>
              <a:gd name="connsiteY8" fmla="*/ 60325 h 557212"/>
              <a:gd name="connsiteX0" fmla="*/ 8731 w 1314450"/>
              <a:gd name="connsiteY0" fmla="*/ 60325 h 503237"/>
              <a:gd name="connsiteX1" fmla="*/ 18256 w 1314450"/>
              <a:gd name="connsiteY1" fmla="*/ 484187 h 503237"/>
              <a:gd name="connsiteX2" fmla="*/ 1170781 w 1314450"/>
              <a:gd name="connsiteY2" fmla="*/ 498475 h 503237"/>
              <a:gd name="connsiteX3" fmla="*/ 880269 w 1314450"/>
              <a:gd name="connsiteY3" fmla="*/ 455612 h 503237"/>
              <a:gd name="connsiteX4" fmla="*/ 604044 w 1314450"/>
              <a:gd name="connsiteY4" fmla="*/ 403225 h 503237"/>
              <a:gd name="connsiteX5" fmla="*/ 394494 w 1314450"/>
              <a:gd name="connsiteY5" fmla="*/ 331787 h 503237"/>
              <a:gd name="connsiteX6" fmla="*/ 165894 w 1314450"/>
              <a:gd name="connsiteY6" fmla="*/ 203200 h 503237"/>
              <a:gd name="connsiteX7" fmla="*/ 70644 w 1314450"/>
              <a:gd name="connsiteY7" fmla="*/ 122237 h 503237"/>
              <a:gd name="connsiteX8" fmla="*/ 8731 w 1314450"/>
              <a:gd name="connsiteY8" fmla="*/ 60325 h 503237"/>
              <a:gd name="connsiteX0" fmla="*/ 0 w 1305719"/>
              <a:gd name="connsiteY0" fmla="*/ 60325 h 503237"/>
              <a:gd name="connsiteX1" fmla="*/ 9525 w 1305719"/>
              <a:gd name="connsiteY1" fmla="*/ 484187 h 503237"/>
              <a:gd name="connsiteX2" fmla="*/ 1162050 w 1305719"/>
              <a:gd name="connsiteY2" fmla="*/ 498475 h 503237"/>
              <a:gd name="connsiteX3" fmla="*/ 871538 w 1305719"/>
              <a:gd name="connsiteY3" fmla="*/ 455612 h 503237"/>
              <a:gd name="connsiteX4" fmla="*/ 595313 w 1305719"/>
              <a:gd name="connsiteY4" fmla="*/ 403225 h 503237"/>
              <a:gd name="connsiteX5" fmla="*/ 385763 w 1305719"/>
              <a:gd name="connsiteY5" fmla="*/ 331787 h 503237"/>
              <a:gd name="connsiteX6" fmla="*/ 157163 w 1305719"/>
              <a:gd name="connsiteY6" fmla="*/ 203200 h 503237"/>
              <a:gd name="connsiteX7" fmla="*/ 61913 w 1305719"/>
              <a:gd name="connsiteY7" fmla="*/ 122237 h 503237"/>
              <a:gd name="connsiteX8" fmla="*/ 0 w 1305719"/>
              <a:gd name="connsiteY8" fmla="*/ 60325 h 503237"/>
              <a:gd name="connsiteX0" fmla="*/ 0 w 1305719"/>
              <a:gd name="connsiteY0" fmla="*/ 0 h 442912"/>
              <a:gd name="connsiteX1" fmla="*/ 9525 w 1305719"/>
              <a:gd name="connsiteY1" fmla="*/ 423862 h 442912"/>
              <a:gd name="connsiteX2" fmla="*/ 1162050 w 1305719"/>
              <a:gd name="connsiteY2" fmla="*/ 438150 h 442912"/>
              <a:gd name="connsiteX3" fmla="*/ 871538 w 1305719"/>
              <a:gd name="connsiteY3" fmla="*/ 395287 h 442912"/>
              <a:gd name="connsiteX4" fmla="*/ 595313 w 1305719"/>
              <a:gd name="connsiteY4" fmla="*/ 342900 h 442912"/>
              <a:gd name="connsiteX5" fmla="*/ 385763 w 1305719"/>
              <a:gd name="connsiteY5" fmla="*/ 271462 h 442912"/>
              <a:gd name="connsiteX6" fmla="*/ 157163 w 1305719"/>
              <a:gd name="connsiteY6" fmla="*/ 142875 h 442912"/>
              <a:gd name="connsiteX7" fmla="*/ 61913 w 1305719"/>
              <a:gd name="connsiteY7" fmla="*/ 61912 h 442912"/>
              <a:gd name="connsiteX8" fmla="*/ 0 w 1305719"/>
              <a:gd name="connsiteY8" fmla="*/ 0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5719" h="442912">
                <a:moveTo>
                  <a:pt x="0" y="0"/>
                </a:moveTo>
                <a:cubicBezTo>
                  <a:pt x="19844" y="165100"/>
                  <a:pt x="6350" y="169862"/>
                  <a:pt x="9525" y="423862"/>
                </a:cubicBezTo>
                <a:cubicBezTo>
                  <a:pt x="212725" y="439737"/>
                  <a:pt x="1018381" y="442912"/>
                  <a:pt x="1162050" y="438150"/>
                </a:cubicBezTo>
                <a:cubicBezTo>
                  <a:pt x="1305719" y="433388"/>
                  <a:pt x="965994" y="411162"/>
                  <a:pt x="871538" y="395287"/>
                </a:cubicBezTo>
                <a:cubicBezTo>
                  <a:pt x="777082" y="379412"/>
                  <a:pt x="676275" y="363537"/>
                  <a:pt x="595313" y="342900"/>
                </a:cubicBezTo>
                <a:cubicBezTo>
                  <a:pt x="514351" y="322263"/>
                  <a:pt x="458788" y="304799"/>
                  <a:pt x="385763" y="271462"/>
                </a:cubicBezTo>
                <a:cubicBezTo>
                  <a:pt x="312738" y="238125"/>
                  <a:pt x="211138" y="177800"/>
                  <a:pt x="157163" y="142875"/>
                </a:cubicBezTo>
                <a:cubicBezTo>
                  <a:pt x="103188" y="107950"/>
                  <a:pt x="86519" y="84931"/>
                  <a:pt x="61913" y="61912"/>
                </a:cubicBezTo>
                <a:cubicBezTo>
                  <a:pt x="37307" y="38893"/>
                  <a:pt x="94456" y="87313"/>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902494" y="4168197"/>
            <a:ext cx="416903" cy="1492253"/>
          </a:xfrm>
          <a:custGeom>
            <a:avLst/>
            <a:gdLst>
              <a:gd name="connsiteX0" fmla="*/ 43656 w 472280"/>
              <a:gd name="connsiteY0" fmla="*/ 647700 h 747712"/>
              <a:gd name="connsiteX1" fmla="*/ 429418 w 472280"/>
              <a:gd name="connsiteY1" fmla="*/ 647700 h 747712"/>
              <a:gd name="connsiteX2" fmla="*/ 300831 w 472280"/>
              <a:gd name="connsiteY2" fmla="*/ 47625 h 747712"/>
              <a:gd name="connsiteX3" fmla="*/ 262731 w 472280"/>
              <a:gd name="connsiteY3" fmla="*/ 361950 h 747712"/>
              <a:gd name="connsiteX4" fmla="*/ 167481 w 472280"/>
              <a:gd name="connsiteY4" fmla="*/ 590550 h 747712"/>
              <a:gd name="connsiteX5" fmla="*/ 43656 w 472280"/>
              <a:gd name="connsiteY5" fmla="*/ 647700 h 747712"/>
              <a:gd name="connsiteX0" fmla="*/ 43656 w 482599"/>
              <a:gd name="connsiteY0" fmla="*/ 1157287 h 1342231"/>
              <a:gd name="connsiteX1" fmla="*/ 429418 w 482599"/>
              <a:gd name="connsiteY1" fmla="*/ 1157287 h 1342231"/>
              <a:gd name="connsiteX2" fmla="*/ 362744 w 482599"/>
              <a:gd name="connsiteY2" fmla="*/ 47625 h 1342231"/>
              <a:gd name="connsiteX3" fmla="*/ 262731 w 482599"/>
              <a:gd name="connsiteY3" fmla="*/ 871537 h 1342231"/>
              <a:gd name="connsiteX4" fmla="*/ 167481 w 482599"/>
              <a:gd name="connsiteY4" fmla="*/ 1100137 h 1342231"/>
              <a:gd name="connsiteX5" fmla="*/ 43656 w 482599"/>
              <a:gd name="connsiteY5" fmla="*/ 1157287 h 1342231"/>
              <a:gd name="connsiteX0" fmla="*/ 43656 w 482599"/>
              <a:gd name="connsiteY0" fmla="*/ 1109662 h 1294606"/>
              <a:gd name="connsiteX1" fmla="*/ 429418 w 482599"/>
              <a:gd name="connsiteY1" fmla="*/ 1109662 h 1294606"/>
              <a:gd name="connsiteX2" fmla="*/ 362744 w 482599"/>
              <a:gd name="connsiteY2" fmla="*/ 0 h 1294606"/>
              <a:gd name="connsiteX3" fmla="*/ 262731 w 482599"/>
              <a:gd name="connsiteY3" fmla="*/ 823912 h 1294606"/>
              <a:gd name="connsiteX4" fmla="*/ 167481 w 482599"/>
              <a:gd name="connsiteY4" fmla="*/ 1052512 h 1294606"/>
              <a:gd name="connsiteX5" fmla="*/ 43656 w 482599"/>
              <a:gd name="connsiteY5" fmla="*/ 1109662 h 1294606"/>
              <a:gd name="connsiteX0" fmla="*/ 43656 w 482599"/>
              <a:gd name="connsiteY0" fmla="*/ 1109662 h 1294606"/>
              <a:gd name="connsiteX1" fmla="*/ 429418 w 482599"/>
              <a:gd name="connsiteY1" fmla="*/ 1109662 h 1294606"/>
              <a:gd name="connsiteX2" fmla="*/ 362744 w 482599"/>
              <a:gd name="connsiteY2" fmla="*/ 0 h 1294606"/>
              <a:gd name="connsiteX3" fmla="*/ 262731 w 482599"/>
              <a:gd name="connsiteY3" fmla="*/ 823912 h 1294606"/>
              <a:gd name="connsiteX4" fmla="*/ 167481 w 482599"/>
              <a:gd name="connsiteY4" fmla="*/ 1052512 h 1294606"/>
              <a:gd name="connsiteX5" fmla="*/ 43656 w 482599"/>
              <a:gd name="connsiteY5" fmla="*/ 1109662 h 1294606"/>
              <a:gd name="connsiteX0" fmla="*/ 43656 w 429418"/>
              <a:gd name="connsiteY0" fmla="*/ 1109662 h 1294606"/>
              <a:gd name="connsiteX1" fmla="*/ 429418 w 429418"/>
              <a:gd name="connsiteY1" fmla="*/ 1109662 h 1294606"/>
              <a:gd name="connsiteX2" fmla="*/ 362744 w 429418"/>
              <a:gd name="connsiteY2" fmla="*/ 0 h 1294606"/>
              <a:gd name="connsiteX3" fmla="*/ 262731 w 429418"/>
              <a:gd name="connsiteY3" fmla="*/ 823912 h 1294606"/>
              <a:gd name="connsiteX4" fmla="*/ 167481 w 429418"/>
              <a:gd name="connsiteY4" fmla="*/ 1052512 h 1294606"/>
              <a:gd name="connsiteX5" fmla="*/ 43656 w 429418"/>
              <a:gd name="connsiteY5" fmla="*/ 1109662 h 1294606"/>
              <a:gd name="connsiteX0" fmla="*/ 57944 w 443706"/>
              <a:gd name="connsiteY0" fmla="*/ 1109662 h 1119188"/>
              <a:gd name="connsiteX1" fmla="*/ 443706 w 443706"/>
              <a:gd name="connsiteY1" fmla="*/ 1109662 h 1119188"/>
              <a:gd name="connsiteX2" fmla="*/ 377032 w 443706"/>
              <a:gd name="connsiteY2" fmla="*/ 0 h 1119188"/>
              <a:gd name="connsiteX3" fmla="*/ 277019 w 443706"/>
              <a:gd name="connsiteY3" fmla="*/ 823912 h 1119188"/>
              <a:gd name="connsiteX4" fmla="*/ 181769 w 443706"/>
              <a:gd name="connsiteY4" fmla="*/ 1052512 h 1119188"/>
              <a:gd name="connsiteX5" fmla="*/ 57944 w 443706"/>
              <a:gd name="connsiteY5" fmla="*/ 1109662 h 1119188"/>
              <a:gd name="connsiteX0" fmla="*/ 57944 w 457201"/>
              <a:gd name="connsiteY0" fmla="*/ 1147762 h 1157287"/>
              <a:gd name="connsiteX1" fmla="*/ 443706 w 457201"/>
              <a:gd name="connsiteY1" fmla="*/ 1147762 h 1157287"/>
              <a:gd name="connsiteX2" fmla="*/ 410370 w 457201"/>
              <a:gd name="connsiteY2" fmla="*/ 0 h 1157287"/>
              <a:gd name="connsiteX3" fmla="*/ 277019 w 457201"/>
              <a:gd name="connsiteY3" fmla="*/ 862012 h 1157287"/>
              <a:gd name="connsiteX4" fmla="*/ 181769 w 457201"/>
              <a:gd name="connsiteY4" fmla="*/ 1090612 h 1157287"/>
              <a:gd name="connsiteX5" fmla="*/ 57944 w 457201"/>
              <a:gd name="connsiteY5" fmla="*/ 1147762 h 1157287"/>
              <a:gd name="connsiteX0" fmla="*/ 62706 w 461963"/>
              <a:gd name="connsiteY0" fmla="*/ 1147762 h 1155699"/>
              <a:gd name="connsiteX1" fmla="*/ 443706 w 461963"/>
              <a:gd name="connsiteY1" fmla="*/ 1138237 h 1155699"/>
              <a:gd name="connsiteX2" fmla="*/ 415132 w 461963"/>
              <a:gd name="connsiteY2" fmla="*/ 0 h 1155699"/>
              <a:gd name="connsiteX3" fmla="*/ 281781 w 461963"/>
              <a:gd name="connsiteY3" fmla="*/ 862012 h 1155699"/>
              <a:gd name="connsiteX4" fmla="*/ 186531 w 461963"/>
              <a:gd name="connsiteY4" fmla="*/ 1090612 h 1155699"/>
              <a:gd name="connsiteX5" fmla="*/ 62706 w 461963"/>
              <a:gd name="connsiteY5" fmla="*/ 1147762 h 1155699"/>
              <a:gd name="connsiteX0" fmla="*/ 62706 w 461963"/>
              <a:gd name="connsiteY0" fmla="*/ 1147762 h 1155699"/>
              <a:gd name="connsiteX1" fmla="*/ 443706 w 461963"/>
              <a:gd name="connsiteY1" fmla="*/ 1138237 h 1155699"/>
              <a:gd name="connsiteX2" fmla="*/ 415132 w 461963"/>
              <a:gd name="connsiteY2" fmla="*/ 0 h 1155699"/>
              <a:gd name="connsiteX3" fmla="*/ 281781 w 461963"/>
              <a:gd name="connsiteY3" fmla="*/ 862012 h 1155699"/>
              <a:gd name="connsiteX4" fmla="*/ 186531 w 461963"/>
              <a:gd name="connsiteY4" fmla="*/ 1090612 h 1155699"/>
              <a:gd name="connsiteX5" fmla="*/ 62706 w 461963"/>
              <a:gd name="connsiteY5" fmla="*/ 1147762 h 1155699"/>
              <a:gd name="connsiteX0" fmla="*/ 26194 w 425451"/>
              <a:gd name="connsiteY0" fmla="*/ 1147762 h 1327944"/>
              <a:gd name="connsiteX1" fmla="*/ 307181 w 425451"/>
              <a:gd name="connsiteY1" fmla="*/ 1152527 h 1327944"/>
              <a:gd name="connsiteX2" fmla="*/ 407194 w 425451"/>
              <a:gd name="connsiteY2" fmla="*/ 1138237 h 1327944"/>
              <a:gd name="connsiteX3" fmla="*/ 378620 w 425451"/>
              <a:gd name="connsiteY3" fmla="*/ 0 h 1327944"/>
              <a:gd name="connsiteX4" fmla="*/ 245269 w 425451"/>
              <a:gd name="connsiteY4" fmla="*/ 862012 h 1327944"/>
              <a:gd name="connsiteX5" fmla="*/ 150019 w 425451"/>
              <a:gd name="connsiteY5" fmla="*/ 1090612 h 1327944"/>
              <a:gd name="connsiteX6" fmla="*/ 26194 w 425451"/>
              <a:gd name="connsiteY6" fmla="*/ 1147762 h 1327944"/>
              <a:gd name="connsiteX0" fmla="*/ 26194 w 425451"/>
              <a:gd name="connsiteY0" fmla="*/ 1147762 h 1342628"/>
              <a:gd name="connsiteX1" fmla="*/ 307181 w 425451"/>
              <a:gd name="connsiteY1" fmla="*/ 1152527 h 1342628"/>
              <a:gd name="connsiteX2" fmla="*/ 392906 w 425451"/>
              <a:gd name="connsiteY2" fmla="*/ 1162051 h 1342628"/>
              <a:gd name="connsiteX3" fmla="*/ 407194 w 425451"/>
              <a:gd name="connsiteY3" fmla="*/ 1138237 h 1342628"/>
              <a:gd name="connsiteX4" fmla="*/ 378620 w 425451"/>
              <a:gd name="connsiteY4" fmla="*/ 0 h 1342628"/>
              <a:gd name="connsiteX5" fmla="*/ 245269 w 425451"/>
              <a:gd name="connsiteY5" fmla="*/ 862012 h 1342628"/>
              <a:gd name="connsiteX6" fmla="*/ 150019 w 425451"/>
              <a:gd name="connsiteY6" fmla="*/ 1090612 h 1342628"/>
              <a:gd name="connsiteX7" fmla="*/ 26194 w 425451"/>
              <a:gd name="connsiteY7" fmla="*/ 1147762 h 1342628"/>
              <a:gd name="connsiteX0" fmla="*/ 26194 w 425451"/>
              <a:gd name="connsiteY0" fmla="*/ 1147762 h 1330325"/>
              <a:gd name="connsiteX1" fmla="*/ 307181 w 425451"/>
              <a:gd name="connsiteY1" fmla="*/ 1152527 h 1330325"/>
              <a:gd name="connsiteX2" fmla="*/ 407194 w 425451"/>
              <a:gd name="connsiteY2" fmla="*/ 1138237 h 1330325"/>
              <a:gd name="connsiteX3" fmla="*/ 378620 w 425451"/>
              <a:gd name="connsiteY3" fmla="*/ 0 h 1330325"/>
              <a:gd name="connsiteX4" fmla="*/ 245269 w 425451"/>
              <a:gd name="connsiteY4" fmla="*/ 862012 h 1330325"/>
              <a:gd name="connsiteX5" fmla="*/ 150019 w 425451"/>
              <a:gd name="connsiteY5" fmla="*/ 1090612 h 1330325"/>
              <a:gd name="connsiteX6" fmla="*/ 26194 w 425451"/>
              <a:gd name="connsiteY6" fmla="*/ 1147762 h 1330325"/>
              <a:gd name="connsiteX0" fmla="*/ 26194 w 425451"/>
              <a:gd name="connsiteY0" fmla="*/ 1147762 h 1173163"/>
              <a:gd name="connsiteX1" fmla="*/ 307181 w 425451"/>
              <a:gd name="connsiteY1" fmla="*/ 1152527 h 1173163"/>
              <a:gd name="connsiteX2" fmla="*/ 407194 w 425451"/>
              <a:gd name="connsiteY2" fmla="*/ 1138237 h 1173163"/>
              <a:gd name="connsiteX3" fmla="*/ 378620 w 425451"/>
              <a:gd name="connsiteY3" fmla="*/ 0 h 1173163"/>
              <a:gd name="connsiteX4" fmla="*/ 245269 w 425451"/>
              <a:gd name="connsiteY4" fmla="*/ 862012 h 1173163"/>
              <a:gd name="connsiteX5" fmla="*/ 150019 w 425451"/>
              <a:gd name="connsiteY5" fmla="*/ 1090612 h 1173163"/>
              <a:gd name="connsiteX6" fmla="*/ 26194 w 425451"/>
              <a:gd name="connsiteY6" fmla="*/ 1147762 h 1173163"/>
              <a:gd name="connsiteX0" fmla="*/ 26194 w 425451"/>
              <a:gd name="connsiteY0" fmla="*/ 1147762 h 1196978"/>
              <a:gd name="connsiteX1" fmla="*/ 307181 w 425451"/>
              <a:gd name="connsiteY1" fmla="*/ 1152527 h 1196978"/>
              <a:gd name="connsiteX2" fmla="*/ 392906 w 425451"/>
              <a:gd name="connsiteY2" fmla="*/ 1162052 h 1196978"/>
              <a:gd name="connsiteX3" fmla="*/ 378620 w 425451"/>
              <a:gd name="connsiteY3" fmla="*/ 0 h 1196978"/>
              <a:gd name="connsiteX4" fmla="*/ 245269 w 425451"/>
              <a:gd name="connsiteY4" fmla="*/ 862012 h 1196978"/>
              <a:gd name="connsiteX5" fmla="*/ 150019 w 425451"/>
              <a:gd name="connsiteY5" fmla="*/ 1090612 h 1196978"/>
              <a:gd name="connsiteX6" fmla="*/ 26194 w 425451"/>
              <a:gd name="connsiteY6" fmla="*/ 1147762 h 1196978"/>
              <a:gd name="connsiteX0" fmla="*/ 26194 w 425451"/>
              <a:gd name="connsiteY0" fmla="*/ 1147762 h 1163641"/>
              <a:gd name="connsiteX1" fmla="*/ 307181 w 425451"/>
              <a:gd name="connsiteY1" fmla="*/ 1152527 h 1163641"/>
              <a:gd name="connsiteX2" fmla="*/ 392906 w 425451"/>
              <a:gd name="connsiteY2" fmla="*/ 1162052 h 1163641"/>
              <a:gd name="connsiteX3" fmla="*/ 378620 w 425451"/>
              <a:gd name="connsiteY3" fmla="*/ 0 h 1163641"/>
              <a:gd name="connsiteX4" fmla="*/ 245269 w 425451"/>
              <a:gd name="connsiteY4" fmla="*/ 862012 h 1163641"/>
              <a:gd name="connsiteX5" fmla="*/ 150019 w 425451"/>
              <a:gd name="connsiteY5" fmla="*/ 1090612 h 1163641"/>
              <a:gd name="connsiteX6" fmla="*/ 26194 w 425451"/>
              <a:gd name="connsiteY6" fmla="*/ 1147762 h 1163641"/>
              <a:gd name="connsiteX0" fmla="*/ 26194 w 425451"/>
              <a:gd name="connsiteY0" fmla="*/ 1147762 h 1163641"/>
              <a:gd name="connsiteX1" fmla="*/ 307181 w 425451"/>
              <a:gd name="connsiteY1" fmla="*/ 1152527 h 1163641"/>
              <a:gd name="connsiteX2" fmla="*/ 407010 w 425451"/>
              <a:gd name="connsiteY2" fmla="*/ 1162052 h 1163641"/>
              <a:gd name="connsiteX3" fmla="*/ 378620 w 425451"/>
              <a:gd name="connsiteY3" fmla="*/ 0 h 1163641"/>
              <a:gd name="connsiteX4" fmla="*/ 245269 w 425451"/>
              <a:gd name="connsiteY4" fmla="*/ 862012 h 1163641"/>
              <a:gd name="connsiteX5" fmla="*/ 150019 w 425451"/>
              <a:gd name="connsiteY5" fmla="*/ 1090612 h 1163641"/>
              <a:gd name="connsiteX6" fmla="*/ 26194 w 425451"/>
              <a:gd name="connsiteY6" fmla="*/ 1147762 h 1163641"/>
              <a:gd name="connsiteX0" fmla="*/ 26194 w 444256"/>
              <a:gd name="connsiteY0" fmla="*/ 1347787 h 1363666"/>
              <a:gd name="connsiteX1" fmla="*/ 307181 w 444256"/>
              <a:gd name="connsiteY1" fmla="*/ 1352552 h 1363666"/>
              <a:gd name="connsiteX2" fmla="*/ 407010 w 444256"/>
              <a:gd name="connsiteY2" fmla="*/ 1362077 h 1363666"/>
              <a:gd name="connsiteX3" fmla="*/ 397425 w 444256"/>
              <a:gd name="connsiteY3" fmla="*/ 0 h 1363666"/>
              <a:gd name="connsiteX4" fmla="*/ 245269 w 444256"/>
              <a:gd name="connsiteY4" fmla="*/ 1062037 h 1363666"/>
              <a:gd name="connsiteX5" fmla="*/ 150019 w 444256"/>
              <a:gd name="connsiteY5" fmla="*/ 1290637 h 1363666"/>
              <a:gd name="connsiteX6" fmla="*/ 26194 w 444256"/>
              <a:gd name="connsiteY6" fmla="*/ 1347787 h 1363666"/>
              <a:gd name="connsiteX0" fmla="*/ 26194 w 407010"/>
              <a:gd name="connsiteY0" fmla="*/ 1347787 h 1363666"/>
              <a:gd name="connsiteX1" fmla="*/ 307181 w 407010"/>
              <a:gd name="connsiteY1" fmla="*/ 1352552 h 1363666"/>
              <a:gd name="connsiteX2" fmla="*/ 407010 w 407010"/>
              <a:gd name="connsiteY2" fmla="*/ 1362077 h 1363666"/>
              <a:gd name="connsiteX3" fmla="*/ 397425 w 407010"/>
              <a:gd name="connsiteY3" fmla="*/ 0 h 1363666"/>
              <a:gd name="connsiteX4" fmla="*/ 245269 w 407010"/>
              <a:gd name="connsiteY4" fmla="*/ 1062037 h 1363666"/>
              <a:gd name="connsiteX5" fmla="*/ 150019 w 407010"/>
              <a:gd name="connsiteY5" fmla="*/ 1290637 h 1363666"/>
              <a:gd name="connsiteX6" fmla="*/ 26194 w 407010"/>
              <a:gd name="connsiteY6" fmla="*/ 1347787 h 1363666"/>
              <a:gd name="connsiteX0" fmla="*/ 26194 w 407010"/>
              <a:gd name="connsiteY0" fmla="*/ 1347787 h 1363666"/>
              <a:gd name="connsiteX1" fmla="*/ 307181 w 407010"/>
              <a:gd name="connsiteY1" fmla="*/ 1352552 h 1363666"/>
              <a:gd name="connsiteX2" fmla="*/ 407010 w 407010"/>
              <a:gd name="connsiteY2" fmla="*/ 1362077 h 1363666"/>
              <a:gd name="connsiteX3" fmla="*/ 397425 w 407010"/>
              <a:gd name="connsiteY3" fmla="*/ 0 h 1363666"/>
              <a:gd name="connsiteX4" fmla="*/ 245269 w 407010"/>
              <a:gd name="connsiteY4" fmla="*/ 1062037 h 1363666"/>
              <a:gd name="connsiteX5" fmla="*/ 150019 w 407010"/>
              <a:gd name="connsiteY5" fmla="*/ 1290637 h 1363666"/>
              <a:gd name="connsiteX6" fmla="*/ 26194 w 407010"/>
              <a:gd name="connsiteY6" fmla="*/ 1347787 h 1363666"/>
              <a:gd name="connsiteX0" fmla="*/ 26194 w 411529"/>
              <a:gd name="connsiteY0" fmla="*/ 1476374 h 1492253"/>
              <a:gd name="connsiteX1" fmla="*/ 307181 w 411529"/>
              <a:gd name="connsiteY1" fmla="*/ 1481139 h 1492253"/>
              <a:gd name="connsiteX2" fmla="*/ 407010 w 411529"/>
              <a:gd name="connsiteY2" fmla="*/ 1490664 h 1492253"/>
              <a:gd name="connsiteX3" fmla="*/ 411529 w 411529"/>
              <a:gd name="connsiteY3" fmla="*/ 0 h 1492253"/>
              <a:gd name="connsiteX4" fmla="*/ 245269 w 411529"/>
              <a:gd name="connsiteY4" fmla="*/ 1190624 h 1492253"/>
              <a:gd name="connsiteX5" fmla="*/ 150019 w 411529"/>
              <a:gd name="connsiteY5" fmla="*/ 1419224 h 1492253"/>
              <a:gd name="connsiteX6" fmla="*/ 26194 w 411529"/>
              <a:gd name="connsiteY6" fmla="*/ 1476374 h 1492253"/>
              <a:gd name="connsiteX0" fmla="*/ 26194 w 411529"/>
              <a:gd name="connsiteY0" fmla="*/ 1476374 h 1492253"/>
              <a:gd name="connsiteX1" fmla="*/ 307181 w 411529"/>
              <a:gd name="connsiteY1" fmla="*/ 1481139 h 1492253"/>
              <a:gd name="connsiteX2" fmla="*/ 407010 w 411529"/>
              <a:gd name="connsiteY2" fmla="*/ 1490664 h 1492253"/>
              <a:gd name="connsiteX3" fmla="*/ 411529 w 411529"/>
              <a:gd name="connsiteY3" fmla="*/ 0 h 1492253"/>
              <a:gd name="connsiteX4" fmla="*/ 245269 w 411529"/>
              <a:gd name="connsiteY4" fmla="*/ 1190624 h 1492253"/>
              <a:gd name="connsiteX5" fmla="*/ 150019 w 411529"/>
              <a:gd name="connsiteY5" fmla="*/ 1419224 h 1492253"/>
              <a:gd name="connsiteX6" fmla="*/ 26194 w 411529"/>
              <a:gd name="connsiteY6" fmla="*/ 1476374 h 149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529" h="1492253">
                <a:moveTo>
                  <a:pt x="26194" y="1476374"/>
                </a:moveTo>
                <a:cubicBezTo>
                  <a:pt x="52388" y="1486693"/>
                  <a:pt x="243712" y="1478757"/>
                  <a:pt x="307181" y="1481139"/>
                </a:cubicBezTo>
                <a:cubicBezTo>
                  <a:pt x="370650" y="1483521"/>
                  <a:pt x="230797" y="1492253"/>
                  <a:pt x="407010" y="1490664"/>
                </a:cubicBezTo>
                <a:cubicBezTo>
                  <a:pt x="403042" y="1258096"/>
                  <a:pt x="411349" y="1357313"/>
                  <a:pt x="411529" y="0"/>
                </a:cubicBezTo>
                <a:cubicBezTo>
                  <a:pt x="294489" y="723900"/>
                  <a:pt x="288854" y="954087"/>
                  <a:pt x="245269" y="1190624"/>
                </a:cubicBezTo>
                <a:cubicBezTo>
                  <a:pt x="201684" y="1427161"/>
                  <a:pt x="186532" y="1373980"/>
                  <a:pt x="150019" y="1419224"/>
                </a:cubicBezTo>
                <a:cubicBezTo>
                  <a:pt x="113506" y="1464468"/>
                  <a:pt x="0" y="1466055"/>
                  <a:pt x="26194" y="1476374"/>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124200" y="381000"/>
            <a:ext cx="5257800" cy="523220"/>
          </a:xfrm>
          <a:prstGeom prst="rect">
            <a:avLst/>
          </a:prstGeom>
          <a:noFill/>
        </p:spPr>
        <p:txBody>
          <a:bodyPr wrap="square" rtlCol="0">
            <a:spAutoFit/>
          </a:bodyPr>
          <a:lstStyle/>
          <a:p>
            <a:r>
              <a:rPr lang="en-US" sz="2800" dirty="0" smtClean="0">
                <a:latin typeface="Times New Roman" pitchFamily="18" charset="0"/>
                <a:cs typeface="Times New Roman" pitchFamily="18" charset="0"/>
              </a:rPr>
              <a:t>whether the top or bottom </a:t>
            </a:r>
            <a:r>
              <a:rPr lang="el-GR" sz="2800" dirty="0" smtClean="0">
                <a:latin typeface="Cambria Math" pitchFamily="18" charset="0"/>
                <a:ea typeface="Cambria Math" pitchFamily="18" charset="0"/>
                <a:cs typeface="Times New Roman" pitchFamily="18" charset="0"/>
              </a:rPr>
              <a:t>χ</a:t>
            </a:r>
            <a:r>
              <a:rPr lang="en-US" sz="2800" baseline="30000" dirty="0" smtClean="0">
                <a:latin typeface="Cambria Math" pitchFamily="18" charset="0"/>
                <a:ea typeface="Cambria Math" pitchFamily="18" charset="0"/>
                <a:cs typeface="Times New Roman" pitchFamily="18" charset="0"/>
              </a:rPr>
              <a:t>2</a:t>
            </a:r>
            <a:r>
              <a:rPr lang="en-US" sz="2800" dirty="0" smtClean="0">
                <a:latin typeface="Times New Roman" pitchFamily="18" charset="0"/>
                <a:cs typeface="Times New Roman" pitchFamily="18" charset="0"/>
              </a:rPr>
              <a:t> in</a:t>
            </a:r>
          </a:p>
        </p:txBody>
      </p:sp>
      <p:pic>
        <p:nvPicPr>
          <p:cNvPr id="15" name="Picture 2"/>
          <p:cNvPicPr>
            <a:picLocks noChangeAspect="1" noChangeArrowheads="1"/>
          </p:cNvPicPr>
          <p:nvPr/>
        </p:nvPicPr>
        <p:blipFill>
          <a:blip r:embed="rId4" cstate="print"/>
          <a:srcRect l="19375" t="25840" r="52500" b="52455"/>
          <a:stretch>
            <a:fillRect/>
          </a:stretch>
        </p:blipFill>
        <p:spPr bwMode="auto">
          <a:xfrm>
            <a:off x="3962400" y="1066799"/>
            <a:ext cx="1600200" cy="746760"/>
          </a:xfrm>
          <a:prstGeom prst="rect">
            <a:avLst/>
          </a:prstGeom>
          <a:noFill/>
          <a:ln w="9525">
            <a:noFill/>
            <a:miter lim="800000"/>
            <a:headEnd/>
            <a:tailEnd/>
          </a:ln>
        </p:spPr>
      </p:pic>
      <p:sp>
        <p:nvSpPr>
          <p:cNvPr id="16" name="TextBox 15"/>
          <p:cNvSpPr txBox="1"/>
          <p:nvPr/>
        </p:nvSpPr>
        <p:spPr>
          <a:xfrm>
            <a:off x="3124200" y="2057399"/>
            <a:ext cx="5257800" cy="1815882"/>
          </a:xfrm>
          <a:prstGeom prst="rect">
            <a:avLst/>
          </a:prstGeom>
          <a:noFill/>
        </p:spPr>
        <p:txBody>
          <a:bodyPr wrap="square" rtlCol="0">
            <a:spAutoFit/>
          </a:bodyPr>
          <a:lstStyle/>
          <a:p>
            <a:r>
              <a:rPr lang="en-US" sz="2800" dirty="0" smtClean="0">
                <a:latin typeface="Times New Roman" pitchFamily="18" charset="0"/>
                <a:cs typeface="Times New Roman" pitchFamily="18" charset="0"/>
              </a:rPr>
              <a:t>is the bigger is irrelevant, since our Null Hypothesis only concerns their being different.  Hence we need evaluate the </a:t>
            </a:r>
            <a:r>
              <a:rPr lang="en-US" sz="2800" dirty="0" smtClean="0">
                <a:solidFill>
                  <a:srgbClr val="FF0000"/>
                </a:solidFill>
                <a:latin typeface="Times New Roman" pitchFamily="18" charset="0"/>
                <a:cs typeface="Times New Roman" pitchFamily="18" charset="0"/>
              </a:rPr>
              <a:t>"two-sided" test</a:t>
            </a:r>
            <a:r>
              <a:rPr lang="en-US" sz="2800" dirty="0" smtClean="0">
                <a:latin typeface="Times New Roman" pitchFamily="18" charset="0"/>
                <a:cs typeface="Times New Roman" pitchFamily="18" charset="0"/>
              </a:rPr>
              <a:t>:</a:t>
            </a:r>
          </a:p>
        </p:txBody>
      </p:sp>
      <p:pic>
        <p:nvPicPr>
          <p:cNvPr id="17" name="Picture 2"/>
          <p:cNvPicPr>
            <a:picLocks noChangeAspect="1" noChangeArrowheads="1"/>
          </p:cNvPicPr>
          <p:nvPr/>
        </p:nvPicPr>
        <p:blipFill>
          <a:blip r:embed="rId5" cstate="print"/>
          <a:srcRect l="27500" t="48579" r="17500" b="39018"/>
          <a:stretch>
            <a:fillRect/>
          </a:stretch>
        </p:blipFill>
        <p:spPr bwMode="auto">
          <a:xfrm>
            <a:off x="4038600" y="4038600"/>
            <a:ext cx="3581400" cy="488373"/>
          </a:xfrm>
          <a:prstGeom prst="rect">
            <a:avLst/>
          </a:prstGeom>
          <a:noFill/>
          <a:ln w="9525">
            <a:noFill/>
            <a:miter lim="800000"/>
            <a:headEnd/>
            <a:tailEnd/>
          </a:ln>
        </p:spPr>
      </p:pic>
      <p:cxnSp>
        <p:nvCxnSpPr>
          <p:cNvPr id="19" name="Straight Connector 18"/>
          <p:cNvCxnSpPr/>
          <p:nvPr/>
        </p:nvCxnSpPr>
        <p:spPr>
          <a:xfrm>
            <a:off x="838200" y="5628824"/>
            <a:ext cx="3733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2700338" y="5029200"/>
            <a:ext cx="1404937" cy="609600"/>
          </a:xfrm>
          <a:custGeom>
            <a:avLst/>
            <a:gdLst>
              <a:gd name="connsiteX0" fmla="*/ 0 w 1404937"/>
              <a:gd name="connsiteY0" fmla="*/ 0 h 609600"/>
              <a:gd name="connsiteX1" fmla="*/ 190500 w 1404937"/>
              <a:gd name="connsiteY1" fmla="*/ 247650 h 609600"/>
              <a:gd name="connsiteX2" fmla="*/ 328612 w 1404937"/>
              <a:gd name="connsiteY2" fmla="*/ 361950 h 609600"/>
              <a:gd name="connsiteX3" fmla="*/ 542925 w 1404937"/>
              <a:gd name="connsiteY3" fmla="*/ 466725 h 609600"/>
              <a:gd name="connsiteX4" fmla="*/ 790575 w 1404937"/>
              <a:gd name="connsiteY4" fmla="*/ 547688 h 609600"/>
              <a:gd name="connsiteX5" fmla="*/ 1052512 w 1404937"/>
              <a:gd name="connsiteY5" fmla="*/ 581025 h 609600"/>
              <a:gd name="connsiteX6" fmla="*/ 1404937 w 1404937"/>
              <a:gd name="connsiteY6"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937" h="609600">
                <a:moveTo>
                  <a:pt x="0" y="0"/>
                </a:moveTo>
                <a:cubicBezTo>
                  <a:pt x="67865" y="93662"/>
                  <a:pt x="135731" y="187325"/>
                  <a:pt x="190500" y="247650"/>
                </a:cubicBezTo>
                <a:cubicBezTo>
                  <a:pt x="245269" y="307975"/>
                  <a:pt x="269875" y="325438"/>
                  <a:pt x="328612" y="361950"/>
                </a:cubicBezTo>
                <a:cubicBezTo>
                  <a:pt x="387349" y="398462"/>
                  <a:pt x="465931" y="435769"/>
                  <a:pt x="542925" y="466725"/>
                </a:cubicBezTo>
                <a:cubicBezTo>
                  <a:pt x="619919" y="497681"/>
                  <a:pt x="705644" y="528638"/>
                  <a:pt x="790575" y="547688"/>
                </a:cubicBezTo>
                <a:cubicBezTo>
                  <a:pt x="875506" y="566738"/>
                  <a:pt x="950118" y="570706"/>
                  <a:pt x="1052512" y="581025"/>
                </a:cubicBezTo>
                <a:cubicBezTo>
                  <a:pt x="1154906" y="591344"/>
                  <a:pt x="1279921" y="600472"/>
                  <a:pt x="1404937" y="60960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828675" y="4243387"/>
            <a:ext cx="457200" cy="1404938"/>
          </a:xfrm>
          <a:custGeom>
            <a:avLst/>
            <a:gdLst>
              <a:gd name="connsiteX0" fmla="*/ 419100 w 419100"/>
              <a:gd name="connsiteY0" fmla="*/ 0 h 1090612"/>
              <a:gd name="connsiteX1" fmla="*/ 347663 w 419100"/>
              <a:gd name="connsiteY1" fmla="*/ 585787 h 1090612"/>
              <a:gd name="connsiteX2" fmla="*/ 290513 w 419100"/>
              <a:gd name="connsiteY2" fmla="*/ 857250 h 1090612"/>
              <a:gd name="connsiteX3" fmla="*/ 242888 w 419100"/>
              <a:gd name="connsiteY3" fmla="*/ 1000125 h 1090612"/>
              <a:gd name="connsiteX4" fmla="*/ 180975 w 419100"/>
              <a:gd name="connsiteY4" fmla="*/ 1062037 h 1090612"/>
              <a:gd name="connsiteX5" fmla="*/ 119063 w 419100"/>
              <a:gd name="connsiteY5" fmla="*/ 1071562 h 1090612"/>
              <a:gd name="connsiteX6" fmla="*/ 0 w 419100"/>
              <a:gd name="connsiteY6" fmla="*/ 1090612 h 1090612"/>
              <a:gd name="connsiteX0" fmla="*/ 428625 w 428625"/>
              <a:gd name="connsiteY0" fmla="*/ 0 h 1114424"/>
              <a:gd name="connsiteX1" fmla="*/ 347663 w 428625"/>
              <a:gd name="connsiteY1" fmla="*/ 609599 h 1114424"/>
              <a:gd name="connsiteX2" fmla="*/ 290513 w 428625"/>
              <a:gd name="connsiteY2" fmla="*/ 881062 h 1114424"/>
              <a:gd name="connsiteX3" fmla="*/ 242888 w 428625"/>
              <a:gd name="connsiteY3" fmla="*/ 1023937 h 1114424"/>
              <a:gd name="connsiteX4" fmla="*/ 180975 w 428625"/>
              <a:gd name="connsiteY4" fmla="*/ 1085849 h 1114424"/>
              <a:gd name="connsiteX5" fmla="*/ 119063 w 428625"/>
              <a:gd name="connsiteY5" fmla="*/ 1095374 h 1114424"/>
              <a:gd name="connsiteX6" fmla="*/ 0 w 428625"/>
              <a:gd name="connsiteY6" fmla="*/ 1114424 h 1114424"/>
              <a:gd name="connsiteX0" fmla="*/ 428625 w 428625"/>
              <a:gd name="connsiteY0" fmla="*/ 0 h 1114424"/>
              <a:gd name="connsiteX1" fmla="*/ 369532 w 428625"/>
              <a:gd name="connsiteY1" fmla="*/ 409772 h 1114424"/>
              <a:gd name="connsiteX2" fmla="*/ 290513 w 428625"/>
              <a:gd name="connsiteY2" fmla="*/ 881062 h 1114424"/>
              <a:gd name="connsiteX3" fmla="*/ 242888 w 428625"/>
              <a:gd name="connsiteY3" fmla="*/ 1023937 h 1114424"/>
              <a:gd name="connsiteX4" fmla="*/ 180975 w 428625"/>
              <a:gd name="connsiteY4" fmla="*/ 1085849 h 1114424"/>
              <a:gd name="connsiteX5" fmla="*/ 119063 w 428625"/>
              <a:gd name="connsiteY5" fmla="*/ 1095374 h 1114424"/>
              <a:gd name="connsiteX6" fmla="*/ 0 w 428625"/>
              <a:gd name="connsiteY6" fmla="*/ 1114424 h 1114424"/>
              <a:gd name="connsiteX0" fmla="*/ 419878 w 419878"/>
              <a:gd name="connsiteY0" fmla="*/ 0 h 1133639"/>
              <a:gd name="connsiteX1" fmla="*/ 369532 w 419878"/>
              <a:gd name="connsiteY1" fmla="*/ 428987 h 1133639"/>
              <a:gd name="connsiteX2" fmla="*/ 290513 w 419878"/>
              <a:gd name="connsiteY2" fmla="*/ 900277 h 1133639"/>
              <a:gd name="connsiteX3" fmla="*/ 242888 w 419878"/>
              <a:gd name="connsiteY3" fmla="*/ 1043152 h 1133639"/>
              <a:gd name="connsiteX4" fmla="*/ 180975 w 419878"/>
              <a:gd name="connsiteY4" fmla="*/ 1105064 h 1133639"/>
              <a:gd name="connsiteX5" fmla="*/ 119063 w 419878"/>
              <a:gd name="connsiteY5" fmla="*/ 1114589 h 1133639"/>
              <a:gd name="connsiteX6" fmla="*/ 0 w 419878"/>
              <a:gd name="connsiteY6" fmla="*/ 1133639 h 1133639"/>
              <a:gd name="connsiteX0" fmla="*/ 419878 w 419878"/>
              <a:gd name="connsiteY0" fmla="*/ 0 h 1133639"/>
              <a:gd name="connsiteX1" fmla="*/ 369532 w 419878"/>
              <a:gd name="connsiteY1" fmla="*/ 428987 h 1133639"/>
              <a:gd name="connsiteX2" fmla="*/ 290513 w 419878"/>
              <a:gd name="connsiteY2" fmla="*/ 900277 h 1133639"/>
              <a:gd name="connsiteX3" fmla="*/ 242888 w 419878"/>
              <a:gd name="connsiteY3" fmla="*/ 1043152 h 1133639"/>
              <a:gd name="connsiteX4" fmla="*/ 180975 w 419878"/>
              <a:gd name="connsiteY4" fmla="*/ 1105064 h 1133639"/>
              <a:gd name="connsiteX5" fmla="*/ 119063 w 419878"/>
              <a:gd name="connsiteY5" fmla="*/ 1114589 h 1133639"/>
              <a:gd name="connsiteX6" fmla="*/ 0 w 419878"/>
              <a:gd name="connsiteY6" fmla="*/ 1133639 h 11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78" h="1133639">
                <a:moveTo>
                  <a:pt x="419878" y="0"/>
                </a:moveTo>
                <a:cubicBezTo>
                  <a:pt x="403623" y="232984"/>
                  <a:pt x="391093" y="278941"/>
                  <a:pt x="369532" y="428987"/>
                </a:cubicBezTo>
                <a:cubicBezTo>
                  <a:pt x="347971" y="579033"/>
                  <a:pt x="311620" y="797916"/>
                  <a:pt x="290513" y="900277"/>
                </a:cubicBezTo>
                <a:cubicBezTo>
                  <a:pt x="269406" y="1002638"/>
                  <a:pt x="261144" y="1009021"/>
                  <a:pt x="242888" y="1043152"/>
                </a:cubicBezTo>
                <a:cubicBezTo>
                  <a:pt x="224632" y="1077283"/>
                  <a:pt x="201613" y="1093158"/>
                  <a:pt x="180975" y="1105064"/>
                </a:cubicBezTo>
                <a:cubicBezTo>
                  <a:pt x="160337" y="1116970"/>
                  <a:pt x="119063" y="1114589"/>
                  <a:pt x="119063" y="1114589"/>
                </a:cubicBezTo>
                <a:lnTo>
                  <a:pt x="0" y="1133639"/>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1"/>
          <p:cNvSpPr txBox="1">
            <a:spLocks/>
          </p:cNvSpPr>
          <p:nvPr/>
        </p:nvSpPr>
        <p:spPr>
          <a:xfrm>
            <a:off x="5867400" y="2819400"/>
            <a:ext cx="1734462" cy="533400"/>
          </a:xfrm>
          <a:prstGeom prst="rect">
            <a:avLst/>
          </a:prstGeom>
        </p:spPr>
        <p:txBody>
          <a:bodyPr vert="horz" lIns="91440" tIns="45720" rIns="91440" bIns="45720" rtlCol="0" anchor="ctr">
            <a:normAutofit fontScale="825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0.794</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6" name="TextBox 5"/>
          <p:cNvSpPr txBox="1"/>
          <p:nvPr/>
        </p:nvSpPr>
        <p:spPr>
          <a:xfrm>
            <a:off x="0" y="38100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Values of </a:t>
            </a:r>
            <a:r>
              <a:rPr lang="en-US" sz="3200" i="1" dirty="0" smtClean="0">
                <a:latin typeface="Cambria Math" pitchFamily="18" charset="0"/>
                <a:ea typeface="Cambria Math" pitchFamily="18" charset="0"/>
                <a:cs typeface="Times New Roman" pitchFamily="18" charset="0"/>
              </a:rPr>
              <a:t>F </a:t>
            </a:r>
            <a:r>
              <a:rPr lang="en-US" sz="3200" dirty="0" smtClean="0">
                <a:latin typeface="Times New Roman" pitchFamily="18" charset="0"/>
                <a:cs typeface="Times New Roman" pitchFamily="18" charset="0"/>
              </a:rPr>
              <a:t>so close to 1</a:t>
            </a:r>
            <a:endParaRPr lang="en-US" sz="3200" i="1" baseline="30000" dirty="0" smtClean="0">
              <a:latin typeface="Cambria Math" pitchFamily="18" charset="0"/>
              <a:ea typeface="Cambria Math" pitchFamily="18" charset="0"/>
              <a:cs typeface="Times New Roman" pitchFamily="18" charset="0"/>
            </a:endParaRPr>
          </a:p>
          <a:p>
            <a:pPr algn="ctr"/>
            <a:r>
              <a:rPr lang="en-US" sz="3200" dirty="0" smtClean="0">
                <a:latin typeface="Times New Roman" pitchFamily="18" charset="0"/>
                <a:cs typeface="Times New Roman" pitchFamily="18" charset="0"/>
              </a:rPr>
              <a:t>are very common even with N = M = 25</a:t>
            </a:r>
            <a:endParaRPr lang="en-US" sz="3200" dirty="0">
              <a:latin typeface="Times New Roman" pitchFamily="18" charset="0"/>
              <a:cs typeface="Times New Roman" pitchFamily="18" charset="0"/>
            </a:endParaRPr>
          </a:p>
        </p:txBody>
      </p:sp>
      <p:sp>
        <p:nvSpPr>
          <p:cNvPr id="8" name="TextBox 7"/>
          <p:cNvSpPr txBox="1"/>
          <p:nvPr/>
        </p:nvSpPr>
        <p:spPr>
          <a:xfrm>
            <a:off x="0" y="228600"/>
            <a:ext cx="9144000" cy="584775"/>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using </a:t>
            </a:r>
            <a:r>
              <a:rPr lang="en-US" sz="3200" dirty="0" err="1" smtClean="0">
                <a:latin typeface="Times New Roman" pitchFamily="18" charset="0"/>
                <a:cs typeface="Times New Roman" pitchFamily="18" charset="0"/>
              </a:rPr>
              <a:t>MatLab</a:t>
            </a:r>
            <a:endParaRPr lang="en-US" sz="3200" dirty="0">
              <a:latin typeface="Times New Roman" pitchFamily="18" charset="0"/>
              <a:cs typeface="Times New Roman" pitchFamily="18" charset="0"/>
            </a:endParaRPr>
          </a:p>
        </p:txBody>
      </p:sp>
      <p:pic>
        <p:nvPicPr>
          <p:cNvPr id="24578" name="Picture 2"/>
          <p:cNvPicPr>
            <a:picLocks noChangeAspect="1" noChangeArrowheads="1"/>
          </p:cNvPicPr>
          <p:nvPr/>
        </p:nvPicPr>
        <p:blipFill>
          <a:blip r:embed="rId3" cstate="print"/>
          <a:srcRect l="27500" t="48579" r="17500" b="39018"/>
          <a:stretch>
            <a:fillRect/>
          </a:stretch>
        </p:blipFill>
        <p:spPr bwMode="auto">
          <a:xfrm>
            <a:off x="1066800" y="2743200"/>
            <a:ext cx="5029200" cy="659081"/>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l="29920" t="56308" r="15227" b="24568"/>
          <a:stretch>
            <a:fillRect/>
          </a:stretch>
        </p:blipFill>
        <p:spPr bwMode="auto">
          <a:xfrm>
            <a:off x="1143000" y="838200"/>
            <a:ext cx="6519333" cy="1524000"/>
          </a:xfrm>
          <a:prstGeom prst="rect">
            <a:avLst/>
          </a:prstGeom>
          <a:noFill/>
          <a:ln w="9525">
            <a:noFill/>
            <a:miter lim="800000"/>
            <a:headEnd/>
            <a:tailEnd/>
          </a:ln>
        </p:spPr>
      </p:pic>
      <p:sp>
        <p:nvSpPr>
          <p:cNvPr id="9" name="TextBox 8"/>
          <p:cNvSpPr txBox="1"/>
          <p:nvPr/>
        </p:nvSpPr>
        <p:spPr>
          <a:xfrm>
            <a:off x="0" y="5212140"/>
            <a:ext cx="9144000" cy="1569660"/>
          </a:xfrm>
          <a:prstGeom prst="rect">
            <a:avLst/>
          </a:prstGeom>
          <a:noFill/>
        </p:spPr>
        <p:txBody>
          <a:bodyPr wrap="square" rtlCol="0">
            <a:spAutoFit/>
          </a:bodyPr>
          <a:lstStyle/>
          <a:p>
            <a:pPr algn="ctr"/>
            <a:r>
              <a:rPr lang="en-US" sz="3200" dirty="0" smtClean="0">
                <a:solidFill>
                  <a:srgbClr val="FF0000"/>
                </a:solidFill>
                <a:latin typeface="Times New Roman" pitchFamily="18" charset="0"/>
                <a:cs typeface="Times New Roman" pitchFamily="18" charset="0"/>
              </a:rPr>
              <a:t>so the Null Hypotheses cannot be rejected</a:t>
            </a:r>
          </a:p>
          <a:p>
            <a:pPr algn="ctr"/>
            <a:r>
              <a:rPr lang="en-US" sz="3200" i="1" dirty="0" smtClean="0">
                <a:solidFill>
                  <a:srgbClr val="FF0000"/>
                </a:solidFill>
                <a:latin typeface="Times New Roman" pitchFamily="18" charset="0"/>
                <a:cs typeface="Times New Roman" pitchFamily="18" charset="0"/>
              </a:rPr>
              <a:t>there is no reason to think the noisiness of the machine has changed</a:t>
            </a:r>
            <a:endParaRPr lang="en-US" sz="3200" i="1" dirty="0">
              <a:solidFill>
                <a:srgbClr val="FF0000"/>
              </a:solidFill>
              <a:latin typeface="Times New Roman" pitchFamily="18" charset="0"/>
              <a:cs typeface="Times New Roman" pitchFamily="18" charset="0"/>
            </a:endParaRPr>
          </a:p>
        </p:txBody>
      </p:sp>
      <p:grpSp>
        <p:nvGrpSpPr>
          <p:cNvPr id="12" name="Group 11"/>
          <p:cNvGrpSpPr/>
          <p:nvPr/>
        </p:nvGrpSpPr>
        <p:grpSpPr>
          <a:xfrm>
            <a:off x="2701619" y="2819400"/>
            <a:ext cx="3084942" cy="400110"/>
            <a:chOff x="2701619" y="2819400"/>
            <a:chExt cx="3084942" cy="400110"/>
          </a:xfrm>
        </p:grpSpPr>
        <p:sp>
          <p:nvSpPr>
            <p:cNvPr id="10" name="Rectangle 9"/>
            <p:cNvSpPr/>
            <p:nvPr/>
          </p:nvSpPr>
          <p:spPr>
            <a:xfrm>
              <a:off x="2701619" y="2819400"/>
              <a:ext cx="727381" cy="400110"/>
            </a:xfrm>
            <a:prstGeom prst="rect">
              <a:avLst/>
            </a:prstGeom>
            <a:solidFill>
              <a:schemeClr val="bg1"/>
            </a:solidFill>
          </p:spPr>
          <p:txBody>
            <a:bodyPr wrap="none">
              <a:spAutoFit/>
            </a:bodyPr>
            <a:lstStyle/>
            <a:p>
              <a:pPr lvl="0" algn="ctr">
                <a:spcBef>
                  <a:spcPct val="0"/>
                </a:spcBef>
                <a:defRPr/>
              </a:pPr>
              <a:r>
                <a:rPr lang="en-US" sz="2000" i="1" dirty="0" smtClean="0">
                  <a:latin typeface="Cambria Math" pitchFamily="18" charset="0"/>
                  <a:ea typeface="Cambria Math" pitchFamily="18" charset="0"/>
                  <a:cs typeface="Times New Roman" pitchFamily="18" charset="0"/>
                </a:rPr>
                <a:t>1.11</a:t>
              </a:r>
              <a:endParaRPr lang="en-US" sz="2000" i="1" dirty="0">
                <a:latin typeface="Cambria Math" pitchFamily="18" charset="0"/>
                <a:ea typeface="Cambria Math" pitchFamily="18" charset="0"/>
                <a:cs typeface="Times New Roman" pitchFamily="18" charset="0"/>
              </a:endParaRPr>
            </a:p>
          </p:txBody>
        </p:sp>
        <p:sp>
          <p:nvSpPr>
            <p:cNvPr id="11" name="Rectangle 10"/>
            <p:cNvSpPr/>
            <p:nvPr/>
          </p:nvSpPr>
          <p:spPr>
            <a:xfrm>
              <a:off x="5059180" y="2819400"/>
              <a:ext cx="727381" cy="400110"/>
            </a:xfrm>
            <a:prstGeom prst="rect">
              <a:avLst/>
            </a:prstGeom>
            <a:solidFill>
              <a:schemeClr val="bg1"/>
            </a:solidFill>
          </p:spPr>
          <p:txBody>
            <a:bodyPr wrap="none">
              <a:spAutoFit/>
            </a:bodyPr>
            <a:lstStyle/>
            <a:p>
              <a:pPr lvl="0" algn="ctr">
                <a:spcBef>
                  <a:spcPct val="0"/>
                </a:spcBef>
                <a:defRPr/>
              </a:pPr>
              <a:r>
                <a:rPr lang="en-US" sz="2000" i="1" dirty="0" smtClean="0">
                  <a:latin typeface="Cambria Math" pitchFamily="18" charset="0"/>
                  <a:ea typeface="Cambria Math" pitchFamily="18" charset="0"/>
                  <a:cs typeface="Times New Roman" pitchFamily="18" charset="0"/>
                </a:rPr>
                <a:t>1.11</a:t>
              </a:r>
              <a:endParaRPr lang="en-US" sz="2000" i="1" dirty="0">
                <a:latin typeface="Cambria Math" pitchFamily="18" charset="0"/>
                <a:ea typeface="Cambria Math"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1143000" y="2895600"/>
            <a:ext cx="7010400" cy="769441"/>
          </a:xfrm>
          <a:prstGeom prst="rect">
            <a:avLst/>
          </a:prstGeom>
          <a:noFill/>
        </p:spPr>
        <p:txBody>
          <a:bodyPr wrap="square" rtlCol="0">
            <a:spAutoFit/>
          </a:bodyPr>
          <a:lstStyle/>
          <a:p>
            <a:pPr algn="ctr"/>
            <a:r>
              <a:rPr lang="en-US" sz="4400" dirty="0" smtClean="0">
                <a:latin typeface="Times New Roman" pitchFamily="18" charset="0"/>
                <a:cs typeface="Times New Roman" pitchFamily="18" charset="0"/>
              </a:rPr>
              <a:t>Another use of the F-test</a:t>
            </a:r>
            <a:endParaRPr lang="en-US" sz="4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rmAutofit fontScale="90000"/>
          </a:bodyPr>
          <a:lstStyle/>
          <a:p>
            <a:r>
              <a:rPr lang="en-US" dirty="0" smtClean="0">
                <a:latin typeface="Times New Roman" pitchFamily="18" charset="0"/>
                <a:cs typeface="Times New Roman" pitchFamily="18" charset="0"/>
              </a:rPr>
              <a:t>we often develop two</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alternative models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to describe a phenomenon</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and want to know</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which is better?</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rmAutofit fontScale="90000"/>
          </a:bodyPr>
          <a:lstStyle/>
          <a:p>
            <a:r>
              <a:rPr lang="en-US" dirty="0" smtClean="0">
                <a:latin typeface="Times New Roman" pitchFamily="18" charset="0"/>
                <a:cs typeface="Times New Roman" pitchFamily="18" charset="0"/>
              </a:rPr>
              <a:t>A "better" model?</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look for difference in total error (unexplained variance) between the two models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Null Hyp: the difference is just </a:t>
            </a:r>
            <a:br>
              <a:rPr lang="en-US" i="1"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due to random variations </a:t>
            </a:r>
            <a:br>
              <a:rPr lang="en-US" i="1" dirty="0" smtClean="0">
                <a:latin typeface="Times New Roman" pitchFamily="18" charset="0"/>
                <a:cs typeface="Times New Roman" pitchFamily="18" charset="0"/>
              </a:rPr>
            </a:br>
            <a:r>
              <a:rPr lang="en-US" i="1" dirty="0" smtClean="0">
                <a:latin typeface="Times New Roman" pitchFamily="18" charset="0"/>
                <a:cs typeface="Times New Roman" pitchFamily="18" charset="0"/>
              </a:rPr>
              <a:t>in the data </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6"/>
          <p:cNvGrpSpPr/>
          <p:nvPr/>
        </p:nvGrpSpPr>
        <p:grpSpPr>
          <a:xfrm>
            <a:off x="120772" y="1642891"/>
            <a:ext cx="8794628" cy="4834109"/>
            <a:chOff x="1504565" y="1792069"/>
            <a:chExt cx="5404235" cy="2734353"/>
          </a:xfrm>
        </p:grpSpPr>
        <p:pic>
          <p:nvPicPr>
            <p:cNvPr id="1027" name="Picture 3"/>
            <p:cNvPicPr>
              <a:picLocks noChangeAspect="1" noChangeArrowheads="1"/>
            </p:cNvPicPr>
            <p:nvPr/>
          </p:nvPicPr>
          <p:blipFill>
            <a:blip r:embed="rId3" cstate="print"/>
            <a:srcRect l="6173" r="6584"/>
            <a:stretch>
              <a:fillRect/>
            </a:stretch>
          </p:blipFill>
          <p:spPr bwMode="auto">
            <a:xfrm>
              <a:off x="1524000" y="1792069"/>
              <a:ext cx="5384800" cy="2619375"/>
            </a:xfrm>
            <a:prstGeom prst="rect">
              <a:avLst/>
            </a:prstGeom>
            <a:noFill/>
            <a:ln w="9525">
              <a:noFill/>
              <a:miter lim="800000"/>
              <a:headEnd/>
              <a:tailEnd/>
            </a:ln>
          </p:spPr>
        </p:pic>
        <p:sp>
          <p:nvSpPr>
            <p:cNvPr id="11" name="TextBox 10"/>
            <p:cNvSpPr txBox="1"/>
            <p:nvPr/>
          </p:nvSpPr>
          <p:spPr>
            <a:xfrm>
              <a:off x="1996981" y="1975513"/>
              <a:ext cx="1915061"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linear fit</a:t>
              </a:r>
              <a:endParaRPr lang="en-US" sz="2800" dirty="0">
                <a:latin typeface="Times New Roman" pitchFamily="18" charset="0"/>
                <a:cs typeface="Times New Roman" pitchFamily="18" charset="0"/>
              </a:endParaRPr>
            </a:p>
          </p:txBody>
        </p:sp>
        <p:sp>
          <p:nvSpPr>
            <p:cNvPr id="12" name="TextBox 11"/>
            <p:cNvSpPr txBox="1"/>
            <p:nvPr/>
          </p:nvSpPr>
          <p:spPr>
            <a:xfrm>
              <a:off x="1991335" y="3171319"/>
              <a:ext cx="1827058"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cubic fit</a:t>
              </a:r>
              <a:endParaRPr lang="en-US" sz="2800" dirty="0">
                <a:latin typeface="Times New Roman" pitchFamily="18" charset="0"/>
                <a:cs typeface="Times New Roman" pitchFamily="18" charset="0"/>
              </a:endParaRPr>
            </a:p>
          </p:txBody>
        </p:sp>
        <p:sp>
          <p:nvSpPr>
            <p:cNvPr id="13" name="TextBox 12"/>
            <p:cNvSpPr txBox="1"/>
            <p:nvPr/>
          </p:nvSpPr>
          <p:spPr>
            <a:xfrm>
              <a:off x="3810000" y="3031024"/>
              <a:ext cx="1506772"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time </a:t>
              </a:r>
              <a:r>
                <a:rPr lang="en-US" sz="2800" i="1" dirty="0" smtClean="0">
                  <a:latin typeface="Times New Roman" pitchFamily="18" charset="0"/>
                  <a:cs typeface="Times New Roman" pitchFamily="18" charset="0"/>
                </a:rPr>
                <a:t>t</a:t>
              </a:r>
              <a:r>
                <a:rPr lang="en-US" sz="2800" dirty="0" smtClean="0">
                  <a:latin typeface="Times New Roman" pitchFamily="18" charset="0"/>
                  <a:cs typeface="Times New Roman" pitchFamily="18" charset="0"/>
                </a:rPr>
                <a:t>, hours</a:t>
              </a:r>
              <a:endParaRPr lang="en-US" sz="2800" dirty="0">
                <a:latin typeface="Times New Roman" pitchFamily="18" charset="0"/>
                <a:cs typeface="Times New Roman" pitchFamily="18" charset="0"/>
              </a:endParaRPr>
            </a:p>
          </p:txBody>
        </p:sp>
        <p:sp>
          <p:nvSpPr>
            <p:cNvPr id="14" name="TextBox 13"/>
            <p:cNvSpPr txBox="1"/>
            <p:nvPr/>
          </p:nvSpPr>
          <p:spPr>
            <a:xfrm>
              <a:off x="3810000" y="4230469"/>
              <a:ext cx="1600421"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time </a:t>
              </a:r>
              <a:r>
                <a:rPr lang="en-US" sz="2800" i="1" dirty="0" smtClean="0">
                  <a:latin typeface="Times New Roman" pitchFamily="18" charset="0"/>
                  <a:cs typeface="Times New Roman" pitchFamily="18" charset="0"/>
                </a:rPr>
                <a:t>t</a:t>
              </a:r>
              <a:r>
                <a:rPr lang="en-US" sz="2800" dirty="0" smtClean="0">
                  <a:latin typeface="Times New Roman" pitchFamily="18" charset="0"/>
                  <a:cs typeface="Times New Roman" pitchFamily="18" charset="0"/>
                </a:rPr>
                <a:t>, hours</a:t>
              </a:r>
              <a:endParaRPr lang="en-US" sz="2800" dirty="0">
                <a:latin typeface="Times New Roman" pitchFamily="18" charset="0"/>
                <a:cs typeface="Times New Roman" pitchFamily="18" charset="0"/>
              </a:endParaRPr>
            </a:p>
          </p:txBody>
        </p:sp>
        <p:sp>
          <p:nvSpPr>
            <p:cNvPr id="15" name="TextBox 14"/>
            <p:cNvSpPr txBox="1"/>
            <p:nvPr/>
          </p:nvSpPr>
          <p:spPr>
            <a:xfrm rot="16200000">
              <a:off x="1372622" y="2194946"/>
              <a:ext cx="585401" cy="321515"/>
            </a:xfrm>
            <a:prstGeom prst="rect">
              <a:avLst/>
            </a:prstGeom>
            <a:noFill/>
          </p:spPr>
          <p:txBody>
            <a:bodyPr wrap="square" rtlCol="0">
              <a:spAutoFit/>
            </a:bodyPr>
            <a:lstStyle/>
            <a:p>
              <a:r>
                <a:rPr lang="en-US" sz="2800" i="1" dirty="0" smtClean="0">
                  <a:latin typeface="Times New Roman" pitchFamily="18" charset="0"/>
                  <a:cs typeface="Times New Roman" pitchFamily="18" charset="0"/>
                </a:rPr>
                <a:t>d(</a:t>
              </a:r>
              <a:r>
                <a:rPr lang="en-US" sz="2800" i="1" dirty="0" err="1" smtClean="0">
                  <a:latin typeface="Times New Roman" pitchFamily="18" charset="0"/>
                  <a:cs typeface="Times New Roman" pitchFamily="18" charset="0"/>
                </a:rPr>
                <a:t>i</a:t>
              </a:r>
              <a:r>
                <a:rPr lang="en-US" sz="2800" i="1" dirty="0" smtClean="0">
                  <a:latin typeface="Times New Roman" pitchFamily="18" charset="0"/>
                  <a:cs typeface="Times New Roman" pitchFamily="18" charset="0"/>
                </a:rPr>
                <a:t>)</a:t>
              </a:r>
              <a:endParaRPr lang="en-US" sz="2800" i="1" dirty="0">
                <a:latin typeface="Times New Roman" pitchFamily="18" charset="0"/>
                <a:cs typeface="Times New Roman" pitchFamily="18" charset="0"/>
              </a:endParaRPr>
            </a:p>
          </p:txBody>
        </p:sp>
        <p:sp>
          <p:nvSpPr>
            <p:cNvPr id="16" name="TextBox 15"/>
            <p:cNvSpPr txBox="1"/>
            <p:nvPr/>
          </p:nvSpPr>
          <p:spPr>
            <a:xfrm rot="16200000">
              <a:off x="1397600" y="3396012"/>
              <a:ext cx="585401" cy="321515"/>
            </a:xfrm>
            <a:prstGeom prst="rect">
              <a:avLst/>
            </a:prstGeom>
            <a:noFill/>
          </p:spPr>
          <p:txBody>
            <a:bodyPr wrap="square" rtlCol="0">
              <a:spAutoFit/>
            </a:bodyPr>
            <a:lstStyle/>
            <a:p>
              <a:r>
                <a:rPr lang="en-US" sz="2800" i="1" dirty="0" smtClean="0">
                  <a:latin typeface="Times New Roman" pitchFamily="18" charset="0"/>
                  <a:cs typeface="Times New Roman" pitchFamily="18" charset="0"/>
                </a:rPr>
                <a:t>d(</a:t>
              </a:r>
              <a:r>
                <a:rPr lang="en-US" sz="2800" i="1" dirty="0" err="1" smtClean="0">
                  <a:latin typeface="Times New Roman" pitchFamily="18" charset="0"/>
                  <a:cs typeface="Times New Roman" pitchFamily="18" charset="0"/>
                </a:rPr>
                <a:t>i</a:t>
              </a:r>
              <a:r>
                <a:rPr lang="en-US" sz="2800" i="1" dirty="0" smtClean="0">
                  <a:latin typeface="Times New Roman" pitchFamily="18" charset="0"/>
                  <a:cs typeface="Times New Roman" pitchFamily="18" charset="0"/>
                </a:rPr>
                <a:t>)</a:t>
              </a:r>
              <a:endParaRPr lang="en-US" sz="2800" i="1" dirty="0">
                <a:latin typeface="Times New Roman" pitchFamily="18" charset="0"/>
                <a:cs typeface="Times New Roman" pitchFamily="18" charset="0"/>
              </a:endParaRPr>
            </a:p>
          </p:txBody>
        </p:sp>
      </p:grpSp>
      <p:sp>
        <p:nvSpPr>
          <p:cNvPr id="10" name="TextBox 9"/>
          <p:cNvSpPr txBox="1"/>
          <p:nvPr/>
        </p:nvSpPr>
        <p:spPr>
          <a:xfrm>
            <a:off x="0" y="0"/>
            <a:ext cx="9144000" cy="1323439"/>
          </a:xfrm>
          <a:prstGeom prst="rect">
            <a:avLst/>
          </a:prstGeom>
          <a:noFill/>
        </p:spPr>
        <p:txBody>
          <a:bodyPr wrap="square" rtlCol="0">
            <a:spAutoFit/>
          </a:bodyPr>
          <a:lstStyle/>
          <a:p>
            <a:pPr algn="ctr"/>
            <a:r>
              <a:rPr lang="en-US" sz="4400" dirty="0" smtClean="0">
                <a:latin typeface="Times New Roman" pitchFamily="18" charset="0"/>
                <a:cs typeface="Times New Roman" pitchFamily="18" charset="0"/>
              </a:rPr>
              <a:t>Example</a:t>
            </a:r>
          </a:p>
          <a:p>
            <a:pPr algn="ctr"/>
            <a:r>
              <a:rPr lang="en-US" sz="3600" dirty="0" smtClean="0">
                <a:latin typeface="Times New Roman" pitchFamily="18" charset="0"/>
                <a:cs typeface="Times New Roman" pitchFamily="18" charset="0"/>
              </a:rPr>
              <a:t>Linear Fit vs. Cubic Fit?</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6"/>
          <p:cNvGrpSpPr/>
          <p:nvPr/>
        </p:nvGrpSpPr>
        <p:grpSpPr>
          <a:xfrm>
            <a:off x="120772" y="1642891"/>
            <a:ext cx="8794628" cy="4834109"/>
            <a:chOff x="1504565" y="1792069"/>
            <a:chExt cx="5404235" cy="2734353"/>
          </a:xfrm>
        </p:grpSpPr>
        <p:pic>
          <p:nvPicPr>
            <p:cNvPr id="1027" name="Picture 3"/>
            <p:cNvPicPr>
              <a:picLocks noChangeAspect="1" noChangeArrowheads="1"/>
            </p:cNvPicPr>
            <p:nvPr/>
          </p:nvPicPr>
          <p:blipFill>
            <a:blip r:embed="rId3" cstate="print"/>
            <a:srcRect l="6173" r="6584"/>
            <a:stretch>
              <a:fillRect/>
            </a:stretch>
          </p:blipFill>
          <p:spPr bwMode="auto">
            <a:xfrm>
              <a:off x="1524000" y="1792069"/>
              <a:ext cx="5384800" cy="2619375"/>
            </a:xfrm>
            <a:prstGeom prst="rect">
              <a:avLst/>
            </a:prstGeom>
            <a:noFill/>
            <a:ln w="9525">
              <a:noFill/>
              <a:miter lim="800000"/>
              <a:headEnd/>
              <a:tailEnd/>
            </a:ln>
          </p:spPr>
        </p:pic>
        <p:sp>
          <p:nvSpPr>
            <p:cNvPr id="11" name="TextBox 10"/>
            <p:cNvSpPr txBox="1"/>
            <p:nvPr/>
          </p:nvSpPr>
          <p:spPr>
            <a:xfrm>
              <a:off x="1950156" y="1975513"/>
              <a:ext cx="1915061"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A) linear fit</a:t>
              </a:r>
              <a:endParaRPr lang="en-US" sz="2800" dirty="0">
                <a:latin typeface="Times New Roman" pitchFamily="18" charset="0"/>
                <a:cs typeface="Times New Roman" pitchFamily="18" charset="0"/>
              </a:endParaRPr>
            </a:p>
          </p:txBody>
        </p:sp>
        <p:sp>
          <p:nvSpPr>
            <p:cNvPr id="12" name="TextBox 11"/>
            <p:cNvSpPr txBox="1"/>
            <p:nvPr/>
          </p:nvSpPr>
          <p:spPr>
            <a:xfrm>
              <a:off x="1944510" y="3191470"/>
              <a:ext cx="1827058"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B) cubic fit</a:t>
              </a:r>
              <a:endParaRPr lang="en-US" sz="2800" dirty="0">
                <a:latin typeface="Times New Roman" pitchFamily="18" charset="0"/>
                <a:cs typeface="Times New Roman" pitchFamily="18" charset="0"/>
              </a:endParaRPr>
            </a:p>
          </p:txBody>
        </p:sp>
        <p:sp>
          <p:nvSpPr>
            <p:cNvPr id="13" name="TextBox 12"/>
            <p:cNvSpPr txBox="1"/>
            <p:nvPr/>
          </p:nvSpPr>
          <p:spPr>
            <a:xfrm>
              <a:off x="3810000" y="3031024"/>
              <a:ext cx="1506772"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time </a:t>
              </a:r>
              <a:r>
                <a:rPr lang="en-US" sz="2800" i="1" dirty="0" smtClean="0">
                  <a:latin typeface="Times New Roman" pitchFamily="18" charset="0"/>
                  <a:cs typeface="Times New Roman" pitchFamily="18" charset="0"/>
                </a:rPr>
                <a:t>t</a:t>
              </a:r>
              <a:r>
                <a:rPr lang="en-US" sz="2800" dirty="0" smtClean="0">
                  <a:latin typeface="Times New Roman" pitchFamily="18" charset="0"/>
                  <a:cs typeface="Times New Roman" pitchFamily="18" charset="0"/>
                </a:rPr>
                <a:t>, hours</a:t>
              </a:r>
              <a:endParaRPr lang="en-US" sz="2800" dirty="0">
                <a:latin typeface="Times New Roman" pitchFamily="18" charset="0"/>
                <a:cs typeface="Times New Roman" pitchFamily="18" charset="0"/>
              </a:endParaRPr>
            </a:p>
          </p:txBody>
        </p:sp>
        <p:sp>
          <p:nvSpPr>
            <p:cNvPr id="14" name="TextBox 13"/>
            <p:cNvSpPr txBox="1"/>
            <p:nvPr/>
          </p:nvSpPr>
          <p:spPr>
            <a:xfrm>
              <a:off x="3810000" y="4230469"/>
              <a:ext cx="1600421" cy="295953"/>
            </a:xfrm>
            <a:prstGeom prst="rect">
              <a:avLst/>
            </a:prstGeom>
            <a:noFill/>
          </p:spPr>
          <p:txBody>
            <a:bodyPr wrap="square" rtlCol="0">
              <a:spAutoFit/>
            </a:bodyPr>
            <a:lstStyle/>
            <a:p>
              <a:r>
                <a:rPr lang="en-US" sz="2800" dirty="0" smtClean="0">
                  <a:latin typeface="Times New Roman" pitchFamily="18" charset="0"/>
                  <a:cs typeface="Times New Roman" pitchFamily="18" charset="0"/>
                </a:rPr>
                <a:t>time </a:t>
              </a:r>
              <a:r>
                <a:rPr lang="en-US" sz="2800" i="1" dirty="0" smtClean="0">
                  <a:latin typeface="Times New Roman" pitchFamily="18" charset="0"/>
                  <a:cs typeface="Times New Roman" pitchFamily="18" charset="0"/>
                </a:rPr>
                <a:t>t</a:t>
              </a:r>
              <a:r>
                <a:rPr lang="en-US" sz="2800" dirty="0" smtClean="0">
                  <a:latin typeface="Times New Roman" pitchFamily="18" charset="0"/>
                  <a:cs typeface="Times New Roman" pitchFamily="18" charset="0"/>
                </a:rPr>
                <a:t>, hours</a:t>
              </a:r>
              <a:endParaRPr lang="en-US" sz="2800" dirty="0">
                <a:latin typeface="Times New Roman" pitchFamily="18" charset="0"/>
                <a:cs typeface="Times New Roman" pitchFamily="18" charset="0"/>
              </a:endParaRPr>
            </a:p>
          </p:txBody>
        </p:sp>
        <p:sp>
          <p:nvSpPr>
            <p:cNvPr id="15" name="TextBox 14"/>
            <p:cNvSpPr txBox="1"/>
            <p:nvPr/>
          </p:nvSpPr>
          <p:spPr>
            <a:xfrm rot="16200000">
              <a:off x="1372622" y="2194946"/>
              <a:ext cx="585401" cy="321515"/>
            </a:xfrm>
            <a:prstGeom prst="rect">
              <a:avLst/>
            </a:prstGeom>
            <a:noFill/>
          </p:spPr>
          <p:txBody>
            <a:bodyPr wrap="square" rtlCol="0">
              <a:spAutoFit/>
            </a:bodyPr>
            <a:lstStyle/>
            <a:p>
              <a:r>
                <a:rPr lang="en-US" sz="2800" i="1" dirty="0" smtClean="0">
                  <a:latin typeface="Times New Roman" pitchFamily="18" charset="0"/>
                  <a:cs typeface="Times New Roman" pitchFamily="18" charset="0"/>
                </a:rPr>
                <a:t>d(</a:t>
              </a:r>
              <a:r>
                <a:rPr lang="en-US" sz="2800" i="1" dirty="0" err="1" smtClean="0">
                  <a:latin typeface="Times New Roman" pitchFamily="18" charset="0"/>
                  <a:cs typeface="Times New Roman" pitchFamily="18" charset="0"/>
                </a:rPr>
                <a:t>i</a:t>
              </a:r>
              <a:r>
                <a:rPr lang="en-US" sz="2800" i="1" dirty="0" smtClean="0">
                  <a:latin typeface="Times New Roman" pitchFamily="18" charset="0"/>
                  <a:cs typeface="Times New Roman" pitchFamily="18" charset="0"/>
                </a:rPr>
                <a:t>)</a:t>
              </a:r>
              <a:endParaRPr lang="en-US" sz="2800" i="1" dirty="0">
                <a:latin typeface="Times New Roman" pitchFamily="18" charset="0"/>
                <a:cs typeface="Times New Roman" pitchFamily="18" charset="0"/>
              </a:endParaRPr>
            </a:p>
          </p:txBody>
        </p:sp>
        <p:sp>
          <p:nvSpPr>
            <p:cNvPr id="16" name="TextBox 15"/>
            <p:cNvSpPr txBox="1"/>
            <p:nvPr/>
          </p:nvSpPr>
          <p:spPr>
            <a:xfrm rot="16200000">
              <a:off x="1397600" y="3396012"/>
              <a:ext cx="585401" cy="321515"/>
            </a:xfrm>
            <a:prstGeom prst="rect">
              <a:avLst/>
            </a:prstGeom>
            <a:noFill/>
          </p:spPr>
          <p:txBody>
            <a:bodyPr wrap="square" rtlCol="0">
              <a:spAutoFit/>
            </a:bodyPr>
            <a:lstStyle/>
            <a:p>
              <a:r>
                <a:rPr lang="en-US" sz="2800" i="1" dirty="0" smtClean="0">
                  <a:latin typeface="Times New Roman" pitchFamily="18" charset="0"/>
                  <a:cs typeface="Times New Roman" pitchFamily="18" charset="0"/>
                </a:rPr>
                <a:t>d(</a:t>
              </a:r>
              <a:r>
                <a:rPr lang="en-US" sz="2800" i="1" dirty="0" err="1" smtClean="0">
                  <a:latin typeface="Times New Roman" pitchFamily="18" charset="0"/>
                  <a:cs typeface="Times New Roman" pitchFamily="18" charset="0"/>
                </a:rPr>
                <a:t>i</a:t>
              </a:r>
              <a:r>
                <a:rPr lang="en-US" sz="2800" i="1" dirty="0" smtClean="0">
                  <a:latin typeface="Times New Roman" pitchFamily="18" charset="0"/>
                  <a:cs typeface="Times New Roman" pitchFamily="18" charset="0"/>
                </a:rPr>
                <a:t>)</a:t>
              </a:r>
              <a:endParaRPr lang="en-US" sz="2800" i="1" dirty="0">
                <a:latin typeface="Times New Roman" pitchFamily="18" charset="0"/>
                <a:cs typeface="Times New Roman" pitchFamily="18" charset="0"/>
              </a:endParaRPr>
            </a:p>
          </p:txBody>
        </p:sp>
      </p:grpSp>
      <p:sp>
        <p:nvSpPr>
          <p:cNvPr id="10" name="TextBox 9"/>
          <p:cNvSpPr txBox="1"/>
          <p:nvPr/>
        </p:nvSpPr>
        <p:spPr>
          <a:xfrm>
            <a:off x="0" y="0"/>
            <a:ext cx="9144000" cy="1323439"/>
          </a:xfrm>
          <a:prstGeom prst="rect">
            <a:avLst/>
          </a:prstGeom>
          <a:noFill/>
        </p:spPr>
        <p:txBody>
          <a:bodyPr wrap="square" rtlCol="0">
            <a:spAutoFit/>
          </a:bodyPr>
          <a:lstStyle/>
          <a:p>
            <a:pPr algn="ctr"/>
            <a:r>
              <a:rPr lang="en-US" sz="4400" dirty="0" smtClean="0">
                <a:latin typeface="Times New Roman" pitchFamily="18" charset="0"/>
                <a:cs typeface="Times New Roman" pitchFamily="18" charset="0"/>
              </a:rPr>
              <a:t>Example</a:t>
            </a:r>
          </a:p>
          <a:p>
            <a:pPr algn="ctr"/>
            <a:r>
              <a:rPr lang="en-US" sz="3600" dirty="0" smtClean="0">
                <a:latin typeface="Times New Roman" pitchFamily="18" charset="0"/>
                <a:cs typeface="Times New Roman" pitchFamily="18" charset="0"/>
              </a:rPr>
              <a:t>Linear Fit </a:t>
            </a:r>
            <a:r>
              <a:rPr lang="en-US" sz="3600" dirty="0" err="1" smtClean="0">
                <a:latin typeface="Times New Roman" pitchFamily="18" charset="0"/>
                <a:cs typeface="Times New Roman" pitchFamily="18" charset="0"/>
              </a:rPr>
              <a:t>vs</a:t>
            </a:r>
            <a:r>
              <a:rPr lang="en-US" sz="3600" dirty="0" smtClean="0">
                <a:latin typeface="Times New Roman" pitchFamily="18" charset="0"/>
                <a:cs typeface="Times New Roman" pitchFamily="18" charset="0"/>
              </a:rPr>
              <a:t> Cubic Fit?</a:t>
            </a:r>
            <a:endParaRPr lang="en-US" sz="3600" dirty="0">
              <a:latin typeface="Times New Roman" pitchFamily="18" charset="0"/>
              <a:cs typeface="Times New Roman" pitchFamily="18" charset="0"/>
            </a:endParaRPr>
          </a:p>
        </p:txBody>
      </p:sp>
      <p:cxnSp>
        <p:nvCxnSpPr>
          <p:cNvPr id="20" name="Straight Connector 19"/>
          <p:cNvCxnSpPr/>
          <p:nvPr/>
        </p:nvCxnSpPr>
        <p:spPr>
          <a:xfrm flipV="1">
            <a:off x="976086" y="5225142"/>
            <a:ext cx="304800" cy="2286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76086" y="2939142"/>
            <a:ext cx="304800" cy="22860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5800" y="4876800"/>
            <a:ext cx="4724400" cy="954107"/>
          </a:xfrm>
          <a:prstGeom prst="rect">
            <a:avLst/>
          </a:prstGeom>
          <a:noFill/>
        </p:spPr>
        <p:txBody>
          <a:bodyPr wrap="square" rtlCol="0">
            <a:spAutoFit/>
          </a:bodyPr>
          <a:lstStyle/>
          <a:p>
            <a:pPr algn="ctr"/>
            <a:r>
              <a:rPr lang="en-US" sz="2800" dirty="0" smtClean="0">
                <a:solidFill>
                  <a:srgbClr val="FF0000"/>
                </a:solidFill>
                <a:latin typeface="Times New Roman" pitchFamily="18" charset="0"/>
                <a:cs typeface="Times New Roman" pitchFamily="18" charset="0"/>
              </a:rPr>
              <a:t>cubic fit has 14% smaller</a:t>
            </a:r>
            <a:r>
              <a:rPr lang="en-US" sz="2800" dirty="0" smtClean="0">
                <a:solidFill>
                  <a:srgbClr val="FF0000"/>
                </a:solidFill>
                <a:latin typeface="Times New Roman" pitchFamily="18" charset="0"/>
                <a:cs typeface="Times New Roman" pitchFamily="18" charset="0"/>
              </a:rPr>
              <a:t> summed error</a:t>
            </a:r>
            <a:r>
              <a:rPr lang="en-US" sz="2800" dirty="0" smtClean="0">
                <a:solidFill>
                  <a:srgbClr val="FF0000"/>
                </a:solidFill>
                <a:latin typeface="Times New Roman" pitchFamily="18" charset="0"/>
                <a:cs typeface="Times New Roman" pitchFamily="18" charset="0"/>
              </a:rPr>
              <a:t>, E</a:t>
            </a:r>
            <a:endParaRPr lang="en-US" sz="28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The cubic fits 14% better, but …</a:t>
            </a:r>
            <a:endParaRPr lang="en-US" dirty="0">
              <a:latin typeface="Times New Roman" pitchFamily="18" charset="0"/>
              <a:cs typeface="Times New Roman" pitchFamily="18" charset="0"/>
            </a:endParaRPr>
          </a:p>
        </p:txBody>
      </p:sp>
      <p:sp>
        <p:nvSpPr>
          <p:cNvPr id="4" name="Title 1"/>
          <p:cNvSpPr txBox="1">
            <a:spLocks/>
          </p:cNvSpPr>
          <p:nvPr/>
        </p:nvSpPr>
        <p:spPr>
          <a:xfrm>
            <a:off x="0" y="5029200"/>
            <a:ext cx="9144000" cy="1524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The cubic has 4 coefficients,</a:t>
            </a: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the line only 2, so the error of the cubic will tend to be smaller anyway</a:t>
            </a:r>
            <a:endParaRPr kumimoji="0" lang="en-US" sz="36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5" name="Title 1"/>
          <p:cNvSpPr txBox="1">
            <a:spLocks/>
          </p:cNvSpPr>
          <p:nvPr/>
        </p:nvSpPr>
        <p:spPr>
          <a:xfrm>
            <a:off x="0" y="33528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dirty="0" smtClean="0">
                <a:latin typeface="Times New Roman" pitchFamily="18" charset="0"/>
                <a:ea typeface="+mj-ea"/>
                <a:cs typeface="Times New Roman" pitchFamily="18" charset="0"/>
              </a:rPr>
              <a:t>and furthermore</a:t>
            </a:r>
            <a:endParaRPr kumimoji="0" lang="en-US" sz="36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6" name="Title 1"/>
          <p:cNvSpPr txBox="1">
            <a:spLocks/>
          </p:cNvSpPr>
          <p:nvPr/>
        </p:nvSpPr>
        <p:spPr>
          <a:xfrm>
            <a:off x="0" y="1676400"/>
            <a:ext cx="9144000" cy="1828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the</a:t>
            </a: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difference could just be due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to random variation</a:t>
            </a:r>
            <a:endParaRPr kumimoji="0" lang="en-US" sz="36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Use an F-test</a:t>
            </a:r>
            <a:endParaRPr lang="en-US" dirty="0">
              <a:latin typeface="Times New Roman" pitchFamily="18" charset="0"/>
              <a:cs typeface="Times New Roman" pitchFamily="18" charset="0"/>
            </a:endParaRPr>
          </a:p>
        </p:txBody>
      </p:sp>
      <p:sp>
        <p:nvSpPr>
          <p:cNvPr id="4" name="Title 1"/>
          <p:cNvSpPr txBox="1">
            <a:spLocks/>
          </p:cNvSpPr>
          <p:nvPr/>
        </p:nvSpPr>
        <p:spPr>
          <a:xfrm>
            <a:off x="0" y="1905000"/>
            <a:ext cx="9144000" cy="1143000"/>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degrees of freedom</a:t>
            </a: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on linear fit: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l-GR" sz="3600" b="0" i="1" u="none" strike="noStrike" kern="1200" cap="none" spc="0" normalizeH="0" noProof="0" dirty="0" smtClean="0">
                <a:ln>
                  <a:noFill/>
                </a:ln>
                <a:solidFill>
                  <a:schemeClr val="tx1"/>
                </a:solidFill>
                <a:effectLst/>
                <a:uLnTx/>
                <a:uFillTx/>
                <a:latin typeface="Cambria Math" pitchFamily="18" charset="0"/>
                <a:ea typeface="Cambria Math" pitchFamily="18" charset="0"/>
                <a:cs typeface="Times New Roman" pitchFamily="18" charset="0"/>
              </a:rPr>
              <a:t>ν</a:t>
            </a:r>
            <a:r>
              <a:rPr lang="en-US" sz="3600" i="1" baseline="-25000" dirty="0" smtClean="0">
                <a:latin typeface="Cambria Math" pitchFamily="18" charset="0"/>
                <a:ea typeface="Cambria Math" pitchFamily="18" charset="0"/>
                <a:cs typeface="Times New Roman" pitchFamily="18" charset="0"/>
              </a:rPr>
              <a:t>L</a:t>
            </a: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 50 data – 2 coefficients = 48</a:t>
            </a:r>
            <a:endParaRPr kumimoji="0" lang="en-US" sz="36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7" name="Title 1"/>
          <p:cNvSpPr txBox="1">
            <a:spLocks/>
          </p:cNvSpPr>
          <p:nvPr/>
        </p:nvSpPr>
        <p:spPr>
          <a:xfrm>
            <a:off x="0" y="3429000"/>
            <a:ext cx="9144000" cy="1143000"/>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degrees of freedom</a:t>
            </a: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on cubic fit:</a:t>
            </a:r>
          </a:p>
          <a:p>
            <a:pPr lvl="0" algn="ctr">
              <a:spcBef>
                <a:spcPct val="0"/>
              </a:spcBef>
            </a:pPr>
            <a:r>
              <a:rPr lang="el-GR" sz="3600" i="1" dirty="0" smtClean="0">
                <a:latin typeface="Cambria Math" pitchFamily="18" charset="0"/>
                <a:ea typeface="Cambria Math" pitchFamily="18" charset="0"/>
                <a:cs typeface="Times New Roman" pitchFamily="18" charset="0"/>
              </a:rPr>
              <a:t>ν</a:t>
            </a:r>
            <a:r>
              <a:rPr lang="en-US" sz="3600" i="1" baseline="-25000" dirty="0" smtClean="0">
                <a:latin typeface="Cambria Math" pitchFamily="18" charset="0"/>
                <a:ea typeface="Cambria Math" pitchFamily="18" charset="0"/>
                <a:cs typeface="Times New Roman" pitchFamily="18" charset="0"/>
              </a:rPr>
              <a:t>C</a:t>
            </a:r>
            <a:r>
              <a:rPr lang="en-US" sz="3600" i="1" dirty="0" smtClean="0">
                <a:latin typeface="Cambria Math" pitchFamily="18" charset="0"/>
                <a:ea typeface="Cambria Math" pitchFamily="18" charset="0"/>
                <a:cs typeface="Times New Roman" pitchFamily="18" charset="0"/>
              </a:rPr>
              <a:t> </a:t>
            </a:r>
            <a:r>
              <a:rPr lang="en-US" sz="3600" dirty="0" smtClean="0">
                <a:latin typeface="Times New Roman" pitchFamily="18" charset="0"/>
                <a:cs typeface="Times New Roman" pitchFamily="18" charset="0"/>
              </a:rPr>
              <a:t>= </a:t>
            </a:r>
            <a:r>
              <a:rPr kumimoji="0" lang="en-US" sz="3600" b="0"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50 data – 4 coefficients = 46</a:t>
            </a:r>
            <a:endParaRPr kumimoji="0" lang="en-US" sz="36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Title 1"/>
          <p:cNvSpPr txBox="1">
            <a:spLocks/>
          </p:cNvSpPr>
          <p:nvPr/>
        </p:nvSpPr>
        <p:spPr>
          <a:xfrm>
            <a:off x="457200" y="4953000"/>
            <a:ext cx="8229600" cy="1143000"/>
          </a:xfrm>
          <a:prstGeom prst="rect">
            <a:avLst/>
          </a:prstGeom>
        </p:spPr>
        <p:txBody>
          <a:bodyPr vert="horz" lIns="91440" tIns="45720" rIns="91440" bIns="45720" rtlCol="0" anchor="ctr">
            <a:normAutofit/>
          </a:bodyPr>
          <a:lstStyle/>
          <a:p>
            <a:pPr lvl="0" algn="ctr">
              <a:spcBef>
                <a:spcPct val="0"/>
              </a:spcBef>
            </a:pP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F =</a:t>
            </a:r>
            <a:r>
              <a:rPr kumimoji="0" lang="en-US" sz="4400" b="0" i="1" u="none" strike="noStrike" kern="1200" cap="none" spc="0" normalizeH="0" noProof="0" dirty="0" smtClean="0">
                <a:ln>
                  <a:noFill/>
                </a:ln>
                <a:solidFill>
                  <a:schemeClr val="tx1"/>
                </a:solidFill>
                <a:effectLst/>
                <a:uLnTx/>
                <a:uFillTx/>
                <a:latin typeface="Cambria Math" pitchFamily="18" charset="0"/>
                <a:ea typeface="Cambria Math" pitchFamily="18" charset="0"/>
                <a:cs typeface="Times New Roman" pitchFamily="18" charset="0"/>
              </a:rPr>
              <a:t> (E</a:t>
            </a:r>
            <a:r>
              <a:rPr kumimoji="0" lang="en-US" sz="4400" b="0" i="1" u="none" strike="noStrike" kern="1200" cap="none" spc="0" normalizeH="0" baseline="-25000" noProof="0" dirty="0" smtClean="0">
                <a:ln>
                  <a:noFill/>
                </a:ln>
                <a:solidFill>
                  <a:schemeClr val="tx1"/>
                </a:solidFill>
                <a:effectLst/>
                <a:uLnTx/>
                <a:uFillTx/>
                <a:latin typeface="Cambria Math" pitchFamily="18" charset="0"/>
                <a:ea typeface="Cambria Math" pitchFamily="18" charset="0"/>
                <a:cs typeface="Times New Roman" pitchFamily="18" charset="0"/>
              </a:rPr>
              <a:t>L</a:t>
            </a:r>
            <a:r>
              <a:rPr kumimoji="0" lang="en-US" sz="4400" b="0" i="1" u="none" strike="noStrike" kern="1200" cap="none" spc="0" normalizeH="0" noProof="0" dirty="0" smtClean="0">
                <a:ln>
                  <a:noFill/>
                </a:ln>
                <a:solidFill>
                  <a:schemeClr val="tx1"/>
                </a:solidFill>
                <a:effectLst/>
                <a:uLnTx/>
                <a:uFillTx/>
                <a:latin typeface="Cambria Math" pitchFamily="18" charset="0"/>
                <a:ea typeface="Cambria Math" pitchFamily="18" charset="0"/>
                <a:cs typeface="Times New Roman" pitchFamily="18" charset="0"/>
              </a:rPr>
              <a:t>/</a:t>
            </a:r>
            <a:r>
              <a:rPr lang="el-GR" sz="4400" i="1" dirty="0" smtClean="0">
                <a:latin typeface="Cambria Math" pitchFamily="18" charset="0"/>
                <a:ea typeface="Cambria Math" pitchFamily="18" charset="0"/>
                <a:cs typeface="Times New Roman" pitchFamily="18" charset="0"/>
              </a:rPr>
              <a:t> ν</a:t>
            </a:r>
            <a:r>
              <a:rPr lang="en-US" sz="4400" i="1" baseline="-25000" dirty="0" smtClean="0">
                <a:latin typeface="Cambria Math" pitchFamily="18" charset="0"/>
                <a:ea typeface="Cambria Math" pitchFamily="18" charset="0"/>
                <a:cs typeface="Times New Roman" pitchFamily="18" charset="0"/>
              </a:rPr>
              <a:t>L</a:t>
            </a:r>
            <a:r>
              <a:rPr kumimoji="0" lang="en-US" sz="4400" b="0" i="1" u="none" strike="noStrike" kern="1200" cap="none" spc="0" normalizeH="0" noProof="0" dirty="0" smtClean="0">
                <a:ln>
                  <a:noFill/>
                </a:ln>
                <a:solidFill>
                  <a:schemeClr val="tx1"/>
                </a:solidFill>
                <a:effectLst/>
                <a:uLnTx/>
                <a:uFillTx/>
                <a:latin typeface="Cambria Math" pitchFamily="18" charset="0"/>
                <a:ea typeface="Cambria Math" pitchFamily="18" charset="0"/>
                <a:cs typeface="Times New Roman" pitchFamily="18" charset="0"/>
              </a:rPr>
              <a:t>) / </a:t>
            </a:r>
            <a:r>
              <a:rPr lang="en-US" sz="4400" i="1" dirty="0" smtClean="0">
                <a:latin typeface="Cambria Math" pitchFamily="18" charset="0"/>
                <a:ea typeface="Cambria Math" pitchFamily="18" charset="0"/>
                <a:cs typeface="Times New Roman" pitchFamily="18" charset="0"/>
              </a:rPr>
              <a:t>(E</a:t>
            </a:r>
            <a:r>
              <a:rPr lang="en-US" sz="4400" i="1" baseline="-25000" dirty="0" smtClean="0">
                <a:latin typeface="Cambria Math" pitchFamily="18" charset="0"/>
                <a:ea typeface="Cambria Math" pitchFamily="18" charset="0"/>
                <a:cs typeface="Times New Roman" pitchFamily="18" charset="0"/>
              </a:rPr>
              <a:t>C</a:t>
            </a:r>
            <a:r>
              <a:rPr lang="en-US" sz="4400" i="1" dirty="0" smtClean="0">
                <a:latin typeface="Cambria Math" pitchFamily="18" charset="0"/>
                <a:ea typeface="Cambria Math" pitchFamily="18" charset="0"/>
                <a:cs typeface="Times New Roman" pitchFamily="18" charset="0"/>
              </a:rPr>
              <a:t>/</a:t>
            </a:r>
            <a:r>
              <a:rPr lang="el-GR" sz="4400" i="1" dirty="0" smtClean="0">
                <a:latin typeface="Cambria Math" pitchFamily="18" charset="0"/>
                <a:ea typeface="Cambria Math" pitchFamily="18" charset="0"/>
                <a:cs typeface="Times New Roman" pitchFamily="18" charset="0"/>
              </a:rPr>
              <a:t> ν</a:t>
            </a:r>
            <a:r>
              <a:rPr lang="en-US" sz="4400" i="1" baseline="-25000" dirty="0" smtClean="0">
                <a:latin typeface="Cambria Math" pitchFamily="18" charset="0"/>
                <a:ea typeface="Cambria Math" pitchFamily="18" charset="0"/>
                <a:cs typeface="Times New Roman" pitchFamily="18" charset="0"/>
              </a:rPr>
              <a:t>C</a:t>
            </a:r>
            <a:r>
              <a:rPr lang="en-US" sz="4400" i="1" dirty="0" smtClean="0">
                <a:latin typeface="Cambria Math" pitchFamily="18" charset="0"/>
                <a:ea typeface="Cambria Math" pitchFamily="18" charset="0"/>
                <a:cs typeface="Times New Roman" pitchFamily="18" charset="0"/>
              </a:rPr>
              <a:t>) = 1.14</a:t>
            </a:r>
            <a:r>
              <a:rPr kumimoji="0" lang="en-US" sz="4400" b="0" i="1" u="none" strike="noStrike" kern="1200" cap="none" spc="0" normalizeH="0" noProof="0" dirty="0" smtClean="0">
                <a:ln>
                  <a:noFill/>
                </a:ln>
                <a:solidFill>
                  <a:schemeClr val="tx1"/>
                </a:solidFill>
                <a:effectLst/>
                <a:uLnTx/>
                <a:uFillTx/>
                <a:latin typeface="Cambria Math" pitchFamily="18" charset="0"/>
                <a:ea typeface="Cambria Math" pitchFamily="18" charset="0"/>
                <a:cs typeface="Times New Roman" pitchFamily="18" charset="0"/>
              </a:rPr>
              <a:t> </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9144000" cy="6477000"/>
          </a:xfrm>
        </p:spPr>
        <p:txBody>
          <a:bodyPr>
            <a:normAutofit lnSpcReduction="10000"/>
          </a:bodyPr>
          <a:lstStyle/>
          <a:p>
            <a:pPr algn="ctr">
              <a:buNone/>
            </a:pPr>
            <a:r>
              <a:rPr lang="en-US" i="1" dirty="0" smtClean="0">
                <a:latin typeface="Times New Roman" pitchFamily="18" charset="0"/>
                <a:cs typeface="Times New Roman" pitchFamily="18" charset="0"/>
              </a:rPr>
              <a:t>the linearity was due to random variation</a:t>
            </a:r>
          </a:p>
          <a:p>
            <a:pPr algn="ctr">
              <a:buNone/>
            </a:pPr>
            <a:r>
              <a:rPr lang="en-US" dirty="0" smtClean="0">
                <a:latin typeface="Times New Roman" pitchFamily="18" charset="0"/>
                <a:cs typeface="Times New Roman" pitchFamily="18" charset="0"/>
              </a:rPr>
              <a:t>Beware: </a:t>
            </a:r>
          </a:p>
          <a:p>
            <a:pPr algn="ctr">
              <a:buNone/>
            </a:pPr>
            <a:r>
              <a:rPr lang="en-US" dirty="0" smtClean="0">
                <a:latin typeface="Times New Roman" pitchFamily="18" charset="0"/>
                <a:cs typeface="Times New Roman" pitchFamily="18" charset="0"/>
              </a:rPr>
              <a:t>5% of random results will be </a:t>
            </a:r>
          </a:p>
          <a:p>
            <a:pPr algn="ctr">
              <a:buNone/>
            </a:pPr>
            <a:r>
              <a:rPr lang="en-US" dirty="0" smtClean="0">
                <a:latin typeface="Times New Roman" pitchFamily="18" charset="0"/>
                <a:cs typeface="Times New Roman" pitchFamily="18" charset="0"/>
              </a:rPr>
              <a:t>"significant at the 95% confidence level"!</a:t>
            </a:r>
          </a:p>
          <a:p>
            <a:pPr algn="ctr">
              <a:buNone/>
            </a:pPr>
            <a:endParaRPr lang="en-US" dirty="0" smtClean="0">
              <a:latin typeface="Times New Roman" pitchFamily="18" charset="0"/>
              <a:cs typeface="Times New Roman" pitchFamily="18" charset="0"/>
            </a:endParaRPr>
          </a:p>
          <a:p>
            <a:pPr algn="ctr">
              <a:buNone/>
            </a:pPr>
            <a:r>
              <a:rPr lang="en-US" dirty="0" smtClean="0">
                <a:latin typeface="Times New Roman" pitchFamily="18" charset="0"/>
                <a:cs typeface="Times New Roman" pitchFamily="18" charset="0"/>
              </a:rPr>
              <a:t>The following are "a priori" significance tests. </a:t>
            </a:r>
          </a:p>
          <a:p>
            <a:pPr algn="ctr">
              <a:buNone/>
            </a:pPr>
            <a:r>
              <a:rPr lang="en-US" dirty="0" smtClean="0">
                <a:solidFill>
                  <a:srgbClr val="0000FF"/>
                </a:solidFill>
                <a:latin typeface="Times New Roman" pitchFamily="18" charset="0"/>
                <a:cs typeface="Times New Roman" pitchFamily="18" charset="0"/>
              </a:rPr>
              <a:t>You have to have an </a:t>
            </a:r>
            <a:r>
              <a:rPr lang="en-US" i="1" dirty="0" smtClean="0">
                <a:solidFill>
                  <a:srgbClr val="0000FF"/>
                </a:solidFill>
                <a:latin typeface="Times New Roman" pitchFamily="18" charset="0"/>
                <a:cs typeface="Times New Roman" pitchFamily="18" charset="0"/>
              </a:rPr>
              <a:t>a priori </a:t>
            </a:r>
            <a:r>
              <a:rPr lang="en-US" dirty="0" smtClean="0">
                <a:solidFill>
                  <a:srgbClr val="0000FF"/>
                </a:solidFill>
                <a:latin typeface="Times New Roman" pitchFamily="18" charset="0"/>
                <a:cs typeface="Times New Roman" pitchFamily="18" charset="0"/>
              </a:rPr>
              <a:t>reason to be looking for a particular relationship to use these tests properly</a:t>
            </a:r>
          </a:p>
          <a:p>
            <a:pPr algn="ctr">
              <a:buNone/>
            </a:pPr>
            <a:endParaRPr lang="en-US" dirty="0" smtClean="0">
              <a:latin typeface="Times New Roman" pitchFamily="18" charset="0"/>
              <a:cs typeface="Times New Roman" pitchFamily="18" charset="0"/>
            </a:endParaRPr>
          </a:p>
          <a:p>
            <a:pPr algn="ctr">
              <a:buNone/>
            </a:pPr>
            <a:r>
              <a:rPr lang="en-US" dirty="0" smtClean="0">
                <a:solidFill>
                  <a:srgbClr val="FF0000"/>
                </a:solidFill>
                <a:latin typeface="Times New Roman" pitchFamily="18" charset="0"/>
                <a:cs typeface="Times New Roman" pitchFamily="18" charset="0"/>
              </a:rPr>
              <a:t>For a data "fishing expedition" the significance threshold is higher, and depends on </a:t>
            </a:r>
          </a:p>
          <a:p>
            <a:pPr algn="ctr">
              <a:buNone/>
            </a:pPr>
            <a:r>
              <a:rPr lang="en-US" dirty="0" smtClean="0">
                <a:solidFill>
                  <a:srgbClr val="FF0000"/>
                </a:solidFill>
                <a:latin typeface="Times New Roman" pitchFamily="18" charset="0"/>
                <a:cs typeface="Times New Roman" pitchFamily="18" charset="0"/>
              </a:rPr>
              <a:t>how long you've been fishing!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343400" cy="1143000"/>
          </a:xfrm>
        </p:spPr>
        <p:txBody>
          <a:bodyPr/>
          <a:lstStyle/>
          <a:p>
            <a:r>
              <a:rPr lang="en-US" dirty="0" smtClean="0">
                <a:latin typeface="Times New Roman" pitchFamily="18" charset="0"/>
                <a:cs typeface="Times New Roman" pitchFamily="18" charset="0"/>
              </a:rPr>
              <a:t>so use an </a:t>
            </a:r>
            <a:r>
              <a:rPr lang="en-US" i="1" dirty="0" smtClean="0">
                <a:latin typeface="Cambria Math" pitchFamily="18" charset="0"/>
                <a:ea typeface="Cambria Math" pitchFamily="18" charset="0"/>
                <a:cs typeface="Times New Roman" pitchFamily="18" charset="0"/>
              </a:rPr>
              <a:t>F</a:t>
            </a:r>
            <a:r>
              <a:rPr lang="en-US" dirty="0" smtClean="0">
                <a:latin typeface="Times New Roman" pitchFamily="18" charset="0"/>
                <a:cs typeface="Times New Roman" pitchFamily="18" charset="0"/>
              </a:rPr>
              <a:t>  test</a:t>
            </a:r>
            <a:endParaRPr lang="en-US" dirty="0">
              <a:latin typeface="Times New Roman" pitchFamily="18" charset="0"/>
              <a:cs typeface="Times New Roman" pitchFamily="18" charset="0"/>
            </a:endParaRPr>
          </a:p>
        </p:txBody>
      </p:sp>
      <p:sp>
        <p:nvSpPr>
          <p:cNvPr id="5" name="Title 1"/>
          <p:cNvSpPr txBox="1">
            <a:spLocks/>
          </p:cNvSpPr>
          <p:nvPr/>
        </p:nvSpPr>
        <p:spPr>
          <a:xfrm>
            <a:off x="457200" y="4572000"/>
            <a:ext cx="4419600" cy="1752600"/>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in our case</a:t>
            </a: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4400" dirty="0" smtClean="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F </a:t>
            </a:r>
            <a:r>
              <a:rPr kumimoji="0" lang="en-US" sz="4400" b="0" i="1" u="none" strike="noStrike" kern="1200" cap="none" spc="0" normalizeH="0" baseline="30000" noProof="0" dirty="0" err="1" smtClean="0">
                <a:ln>
                  <a:noFill/>
                </a:ln>
                <a:solidFill>
                  <a:schemeClr val="tx1"/>
                </a:solidFill>
                <a:effectLst/>
                <a:uLnTx/>
                <a:uFillTx/>
                <a:latin typeface="Cambria Math" pitchFamily="18" charset="0"/>
                <a:ea typeface="Cambria Math" pitchFamily="18" charset="0"/>
                <a:cs typeface="Times New Roman" pitchFamily="18" charset="0"/>
              </a:rPr>
              <a:t>est</a:t>
            </a:r>
            <a:r>
              <a:rPr lang="en-US" sz="4400" i="1" dirty="0" smtClean="0">
                <a:latin typeface="Cambria Math" pitchFamily="18" charset="0"/>
                <a:ea typeface="Cambria Math" pitchFamily="18" charset="0"/>
                <a:cs typeface="Times New Roman" pitchFamily="18" charset="0"/>
              </a:rPr>
              <a:t> </a:t>
            </a:r>
            <a:r>
              <a:rPr kumimoji="0" lang="en-US" sz="4400" b="0" i="1" u="none" strike="noStrike" kern="1200" cap="none" spc="0" normalizeH="0" baseline="0" noProof="0" dirty="0" smtClean="0">
                <a:ln>
                  <a:noFill/>
                </a:ln>
                <a:solidFill>
                  <a:schemeClr val="tx1"/>
                </a:solidFill>
                <a:effectLst/>
                <a:uLnTx/>
                <a:uFillTx/>
                <a:latin typeface="Cambria Math" pitchFamily="18" charset="0"/>
                <a:ea typeface="Cambria Math" pitchFamily="18" charset="0"/>
                <a:cs typeface="Times New Roman" pitchFamily="18" charset="0"/>
              </a:rPr>
              <a:t>= 1.14</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i="1" dirty="0" smtClean="0">
                <a:latin typeface="Cambria Math" pitchFamily="18" charset="0"/>
                <a:ea typeface="Cambria Math" pitchFamily="18" charset="0"/>
                <a:cs typeface="Times New Roman" pitchFamily="18" charset="0"/>
              </a:rPr>
              <a:t>N1,N2 = 48, 46</a:t>
            </a:r>
            <a:endParaRPr kumimoji="0" lang="en-US" sz="4400" b="0" i="1" u="none" strike="noStrike" kern="1200" cap="none" spc="0" normalizeH="0" baseline="0" noProof="0" dirty="0">
              <a:ln>
                <a:noFill/>
              </a:ln>
              <a:solidFill>
                <a:schemeClr val="tx1"/>
              </a:solidFill>
              <a:effectLst/>
              <a:uLnTx/>
              <a:uFillTx/>
              <a:latin typeface="Cambria Math" pitchFamily="18" charset="0"/>
              <a:ea typeface="Cambria Math" pitchFamily="18" charset="0"/>
              <a:cs typeface="Times New Roman" pitchFamily="18" charset="0"/>
            </a:endParaRPr>
          </a:p>
        </p:txBody>
      </p:sp>
      <p:pic>
        <p:nvPicPr>
          <p:cNvPr id="22530" name="Picture 2"/>
          <p:cNvPicPr>
            <a:picLocks noChangeAspect="1" noChangeArrowheads="1"/>
          </p:cNvPicPr>
          <p:nvPr/>
        </p:nvPicPr>
        <p:blipFill>
          <a:blip r:embed="rId3" cstate="print"/>
          <a:srcRect l="19375" t="25840" r="52500" b="52455"/>
          <a:stretch>
            <a:fillRect/>
          </a:stretch>
        </p:blipFill>
        <p:spPr bwMode="auto">
          <a:xfrm>
            <a:off x="457200" y="1981200"/>
            <a:ext cx="4267200" cy="1991360"/>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5001206" y="0"/>
            <a:ext cx="4142794" cy="6870700"/>
          </a:xfrm>
          <a:prstGeom prst="rect">
            <a:avLst/>
          </a:prstGeom>
        </p:spPr>
      </p:pic>
      <p:cxnSp>
        <p:nvCxnSpPr>
          <p:cNvPr id="8" name="Straight Connector 7"/>
          <p:cNvCxnSpPr/>
          <p:nvPr/>
        </p:nvCxnSpPr>
        <p:spPr>
          <a:xfrm rot="5400000" flipH="1" flipV="1">
            <a:off x="5371306" y="5219700"/>
            <a:ext cx="2209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 our case</a:t>
            </a:r>
            <a:endParaRPr lang="en-US" dirty="0">
              <a:latin typeface="Times New Roman" pitchFamily="18" charset="0"/>
              <a:cs typeface="Times New Roman" pitchFamily="18" charset="0"/>
            </a:endParaRPr>
          </a:p>
        </p:txBody>
      </p:sp>
      <p:sp>
        <p:nvSpPr>
          <p:cNvPr id="6" name="Title 1"/>
          <p:cNvSpPr txBox="1">
            <a:spLocks/>
          </p:cNvSpPr>
          <p:nvPr/>
        </p:nvSpPr>
        <p:spPr>
          <a:xfrm>
            <a:off x="5867400" y="2160319"/>
            <a:ext cx="1734462" cy="533400"/>
          </a:xfrm>
          <a:prstGeom prst="rect">
            <a:avLst/>
          </a:prstGeom>
        </p:spPr>
        <p:txBody>
          <a:bodyPr vert="horz" lIns="91440" tIns="45720" rIns="91440" bIns="45720" rtlCol="0" anchor="ctr">
            <a:normAutofit fontScale="825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0.794</a:t>
            </a:r>
            <a:endParaRPr kumimoji="0" lang="en-US" sz="4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9" name="Picture 2"/>
          <p:cNvPicPr>
            <a:picLocks noChangeAspect="1" noChangeArrowheads="1"/>
          </p:cNvPicPr>
          <p:nvPr/>
        </p:nvPicPr>
        <p:blipFill>
          <a:blip r:embed="rId3" cstate="print"/>
          <a:srcRect l="27500" t="48579" r="17500" b="39018"/>
          <a:stretch>
            <a:fillRect/>
          </a:stretch>
        </p:blipFill>
        <p:spPr bwMode="auto">
          <a:xfrm>
            <a:off x="1219200" y="2084119"/>
            <a:ext cx="4833258" cy="659081"/>
          </a:xfrm>
          <a:prstGeom prst="rect">
            <a:avLst/>
          </a:prstGeom>
          <a:noFill/>
          <a:ln w="9525">
            <a:noFill/>
            <a:miter lim="800000"/>
            <a:headEnd/>
            <a:tailEnd/>
          </a:ln>
        </p:spPr>
      </p:pic>
      <p:sp>
        <p:nvSpPr>
          <p:cNvPr id="10" name="TextBox 9"/>
          <p:cNvSpPr txBox="1"/>
          <p:nvPr/>
        </p:nvSpPr>
        <p:spPr>
          <a:xfrm>
            <a:off x="0" y="3352800"/>
            <a:ext cx="9144000" cy="1077218"/>
          </a:xfrm>
          <a:prstGeom prst="rect">
            <a:avLst/>
          </a:prstGeom>
          <a:noFill/>
        </p:spPr>
        <p:txBody>
          <a:bodyPr wrap="square" rtlCol="0">
            <a:spAutoFit/>
          </a:bodyPr>
          <a:lstStyle/>
          <a:p>
            <a:pPr algn="ctr"/>
            <a:r>
              <a:rPr lang="en-US" sz="3200" dirty="0" smtClean="0">
                <a:latin typeface="Times New Roman" pitchFamily="18" charset="0"/>
                <a:cs typeface="Times New Roman" pitchFamily="18" charset="0"/>
              </a:rPr>
              <a:t>Values of </a:t>
            </a:r>
            <a:r>
              <a:rPr lang="en-US" sz="3200" i="1" dirty="0" smtClean="0">
                <a:latin typeface="Cambria Math" pitchFamily="18" charset="0"/>
                <a:ea typeface="Cambria Math" pitchFamily="18" charset="0"/>
                <a:cs typeface="Times New Roman" pitchFamily="18" charset="0"/>
              </a:rPr>
              <a:t>F </a:t>
            </a:r>
            <a:r>
              <a:rPr lang="en-US" sz="3200" dirty="0" smtClean="0">
                <a:latin typeface="Times New Roman" pitchFamily="18" charset="0"/>
                <a:cs typeface="Times New Roman" pitchFamily="18" charset="0"/>
              </a:rPr>
              <a:t>greater than </a:t>
            </a:r>
            <a:r>
              <a:rPr lang="en-US" sz="3200" i="1" dirty="0" smtClean="0">
                <a:latin typeface="Cambria Math" pitchFamily="18" charset="0"/>
                <a:ea typeface="Cambria Math" pitchFamily="18" charset="0"/>
                <a:cs typeface="Times New Roman" pitchFamily="18" charset="0"/>
              </a:rPr>
              <a:t>F</a:t>
            </a:r>
            <a:r>
              <a:rPr lang="en-US" sz="1100" i="1" dirty="0" smtClean="0">
                <a:latin typeface="Cambria Math" pitchFamily="18" charset="0"/>
                <a:ea typeface="Cambria Math" pitchFamily="18" charset="0"/>
                <a:cs typeface="Times New Roman" pitchFamily="18" charset="0"/>
              </a:rPr>
              <a:t> </a:t>
            </a:r>
            <a:r>
              <a:rPr lang="en-US" sz="3200" i="1" baseline="30000" dirty="0" err="1" smtClean="0">
                <a:latin typeface="Cambria Math" pitchFamily="18" charset="0"/>
                <a:ea typeface="Cambria Math" pitchFamily="18" charset="0"/>
                <a:cs typeface="Times New Roman" pitchFamily="18" charset="0"/>
              </a:rPr>
              <a:t>est</a:t>
            </a:r>
            <a:r>
              <a:rPr lang="en-US" sz="3200" dirty="0" smtClean="0">
                <a:latin typeface="Cambria Math" pitchFamily="18" charset="0"/>
                <a:ea typeface="Cambria Math" pitchFamily="18" charset="0"/>
                <a:cs typeface="Times New Roman" pitchFamily="18" charset="0"/>
              </a:rPr>
              <a:t> </a:t>
            </a:r>
            <a:r>
              <a:rPr lang="en-US" sz="3200" dirty="0" smtClean="0">
                <a:latin typeface="Times New Roman" pitchFamily="18" charset="0"/>
                <a:cs typeface="Times New Roman" pitchFamily="18" charset="0"/>
              </a:rPr>
              <a:t>or less than </a:t>
            </a:r>
            <a:r>
              <a:rPr lang="en-US" sz="3200" i="1" dirty="0" smtClean="0">
                <a:latin typeface="Cambria Math" pitchFamily="18" charset="0"/>
                <a:ea typeface="Cambria Math" pitchFamily="18" charset="0"/>
                <a:cs typeface="Times New Roman" pitchFamily="18" charset="0"/>
              </a:rPr>
              <a:t>1/F</a:t>
            </a:r>
            <a:r>
              <a:rPr lang="en-US" sz="1200" i="1" dirty="0" smtClean="0">
                <a:latin typeface="Cambria Math" pitchFamily="18" charset="0"/>
                <a:ea typeface="Cambria Math" pitchFamily="18" charset="0"/>
                <a:cs typeface="Times New Roman" pitchFamily="18" charset="0"/>
              </a:rPr>
              <a:t> </a:t>
            </a:r>
            <a:r>
              <a:rPr lang="en-US" sz="3200" i="1" baseline="30000" dirty="0" err="1" smtClean="0">
                <a:latin typeface="Cambria Math" pitchFamily="18" charset="0"/>
                <a:ea typeface="Cambria Math" pitchFamily="18" charset="0"/>
                <a:cs typeface="Times New Roman" pitchFamily="18" charset="0"/>
              </a:rPr>
              <a:t>est</a:t>
            </a:r>
            <a:r>
              <a:rPr lang="en-US" sz="3200" i="1" baseline="30000" dirty="0" smtClean="0">
                <a:latin typeface="Cambria Math" pitchFamily="18" charset="0"/>
                <a:ea typeface="Cambria Math" pitchFamily="18" charset="0"/>
                <a:cs typeface="Times New Roman" pitchFamily="18" charset="0"/>
              </a:rPr>
              <a:t> </a:t>
            </a:r>
          </a:p>
          <a:p>
            <a:pPr algn="ctr"/>
            <a:r>
              <a:rPr lang="en-US" sz="3200" dirty="0" smtClean="0">
                <a:latin typeface="Times New Roman" pitchFamily="18" charset="0"/>
                <a:cs typeface="Times New Roman" pitchFamily="18" charset="0"/>
              </a:rPr>
              <a:t>are very common</a:t>
            </a:r>
            <a:endParaRPr lang="en-US" sz="3200" dirty="0">
              <a:latin typeface="Times New Roman" pitchFamily="18" charset="0"/>
              <a:cs typeface="Times New Roman" pitchFamily="18" charset="0"/>
            </a:endParaRPr>
          </a:p>
        </p:txBody>
      </p:sp>
      <p:sp>
        <p:nvSpPr>
          <p:cNvPr id="12" name="TextBox 11"/>
          <p:cNvSpPr txBox="1"/>
          <p:nvPr/>
        </p:nvSpPr>
        <p:spPr>
          <a:xfrm>
            <a:off x="0" y="4572000"/>
            <a:ext cx="9144000" cy="1569660"/>
          </a:xfrm>
          <a:prstGeom prst="rect">
            <a:avLst/>
          </a:prstGeom>
          <a:noFill/>
        </p:spPr>
        <p:txBody>
          <a:bodyPr wrap="square" rtlCol="0">
            <a:spAutoFit/>
          </a:bodyPr>
          <a:lstStyle/>
          <a:p>
            <a:pPr algn="ctr"/>
            <a:r>
              <a:rPr lang="en-US" sz="3200" dirty="0" smtClean="0">
                <a:solidFill>
                  <a:srgbClr val="FF0000"/>
                </a:solidFill>
                <a:latin typeface="Times New Roman" pitchFamily="18" charset="0"/>
                <a:cs typeface="Times New Roman" pitchFamily="18" charset="0"/>
              </a:rPr>
              <a:t>So the Null Hypothesis </a:t>
            </a:r>
          </a:p>
          <a:p>
            <a:pPr algn="ctr"/>
            <a:r>
              <a:rPr lang="en-US" sz="3200" dirty="0" smtClean="0">
                <a:solidFill>
                  <a:srgbClr val="FF0000"/>
                </a:solidFill>
                <a:latin typeface="Times New Roman" pitchFamily="18" charset="0"/>
                <a:cs typeface="Times New Roman" pitchFamily="18" charset="0"/>
              </a:rPr>
              <a:t>(</a:t>
            </a:r>
            <a:r>
              <a:rPr lang="en-US" sz="3200" i="1" dirty="0" smtClean="0">
                <a:solidFill>
                  <a:srgbClr val="FF0000"/>
                </a:solidFill>
                <a:latin typeface="Times New Roman" pitchFamily="18" charset="0"/>
                <a:cs typeface="Times New Roman" pitchFamily="18" charset="0"/>
              </a:rPr>
              <a:t>that there is no reason to believe a cubic term improves the model</a:t>
            </a:r>
            <a:r>
              <a:rPr lang="en-US" sz="3200" dirty="0" smtClean="0">
                <a:solidFill>
                  <a:srgbClr val="FF0000"/>
                </a:solidFill>
                <a:latin typeface="Times New Roman" pitchFamily="18" charset="0"/>
                <a:cs typeface="Times New Roman" pitchFamily="18" charset="0"/>
              </a:rPr>
              <a:t>) cannot be rejected.</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Degrees of freedom</a:t>
            </a:r>
          </a:p>
        </p:txBody>
      </p:sp>
      <p:sp>
        <p:nvSpPr>
          <p:cNvPr id="3" name="Content Placeholder 2"/>
          <p:cNvSpPr>
            <a:spLocks noGrp="1"/>
          </p:cNvSpPr>
          <p:nvPr>
            <p:ph idx="1"/>
          </p:nvPr>
        </p:nvSpPr>
        <p:spPr>
          <a:xfrm>
            <a:off x="304800" y="914400"/>
            <a:ext cx="8839200" cy="5715000"/>
          </a:xfrm>
        </p:spPr>
        <p:txBody>
          <a:bodyPr>
            <a:normAutofit/>
          </a:bodyPr>
          <a:lstStyle/>
          <a:p>
            <a:r>
              <a:rPr lang="en-US" dirty="0"/>
              <a:t>All the finite-sample tests depend on how many </a:t>
            </a:r>
            <a:r>
              <a:rPr lang="en-US" dirty="0">
                <a:solidFill>
                  <a:srgbClr val="FF0000"/>
                </a:solidFill>
              </a:rPr>
              <a:t>degrees of freedom (</a:t>
            </a:r>
            <a:r>
              <a:rPr lang="en-US" dirty="0" err="1">
                <a:solidFill>
                  <a:srgbClr val="FF0000"/>
                </a:solidFill>
              </a:rPr>
              <a:t>DOFs</a:t>
            </a:r>
            <a:r>
              <a:rPr lang="en-US" dirty="0">
                <a:solidFill>
                  <a:srgbClr val="FF0000"/>
                </a:solidFill>
              </a:rPr>
              <a:t>) </a:t>
            </a:r>
            <a:r>
              <a:rPr lang="en-US" dirty="0"/>
              <a:t>you assume. </a:t>
            </a:r>
          </a:p>
          <a:p>
            <a:r>
              <a:rPr lang="en-US" dirty="0"/>
              <a:t>In some applications, every sample is </a:t>
            </a:r>
            <a:r>
              <a:rPr lang="en-US" dirty="0">
                <a:solidFill>
                  <a:srgbClr val="FF0000"/>
                </a:solidFill>
              </a:rPr>
              <a:t>independent </a:t>
            </a:r>
            <a:r>
              <a:rPr lang="en-US" dirty="0"/>
              <a:t>so #</a:t>
            </a:r>
            <a:r>
              <a:rPr lang="en-US" dirty="0" err="1"/>
              <a:t>DOFs</a:t>
            </a:r>
            <a:r>
              <a:rPr lang="en-US" dirty="0"/>
              <a:t> = #samples</a:t>
            </a:r>
          </a:p>
          <a:p>
            <a:r>
              <a:rPr lang="en-US" dirty="0"/>
              <a:t>In a lot of our work this isn't true!</a:t>
            </a:r>
          </a:p>
          <a:p>
            <a:pPr lvl="1"/>
            <a:r>
              <a:rPr lang="en-US" dirty="0"/>
              <a:t>e.g. time series have "serial correlation" </a:t>
            </a:r>
            <a:endParaRPr lang="en-US" dirty="0" smtClean="0"/>
          </a:p>
          <a:p>
            <a:pPr lvl="2"/>
            <a:r>
              <a:rPr lang="en-US" dirty="0" smtClean="0"/>
              <a:t>“Noise” like: </a:t>
            </a:r>
            <a:r>
              <a:rPr lang="en-US" dirty="0" err="1" smtClean="0"/>
              <a:t>DOFs</a:t>
            </a:r>
            <a:r>
              <a:rPr lang="en-US" dirty="0" smtClean="0"/>
              <a:t> ~ T / </a:t>
            </a:r>
            <a:r>
              <a:rPr lang="en-US" dirty="0"/>
              <a:t>(autocorrelation</a:t>
            </a:r>
            <a:r>
              <a:rPr lang="en-US" dirty="0" smtClean="0"/>
              <a:t> peak width)</a:t>
            </a:r>
          </a:p>
          <a:p>
            <a:pPr lvl="2"/>
            <a:r>
              <a:rPr lang="en-US" dirty="0" smtClean="0"/>
              <a:t>“Wave” (Fourier): </a:t>
            </a:r>
            <a:r>
              <a:rPr lang="en-US" i="1" dirty="0"/>
              <a:t>2 </a:t>
            </a:r>
            <a:r>
              <a:rPr lang="en-US" i="1" dirty="0" err="1"/>
              <a:t>DOFs</a:t>
            </a:r>
            <a:r>
              <a:rPr lang="en-US" i="1" dirty="0"/>
              <a:t> per</a:t>
            </a:r>
            <a:r>
              <a:rPr lang="en-US" i="1" dirty="0" smtClean="0"/>
              <a:t> frequency</a:t>
            </a:r>
          </a:p>
          <a:p>
            <a:r>
              <a:rPr lang="en-US" dirty="0"/>
              <a:t>Parametric significance hinges on </a:t>
            </a:r>
            <a:r>
              <a:rPr lang="en-US" dirty="0" err="1"/>
              <a:t>DOFs</a:t>
            </a:r>
            <a:endParaRPr lang="en-US" dirty="0"/>
          </a:p>
          <a:p>
            <a:pPr lvl="1"/>
            <a:r>
              <a:rPr lang="en-US" i="1" dirty="0"/>
              <a:t>Hazard</a:t>
            </a:r>
            <a:r>
              <a:rPr lang="en-US" dirty="0"/>
              <a:t>! This is why you should kick your data around a lot before falling back on these canned tests. </a:t>
            </a:r>
          </a:p>
        </p:txBody>
      </p:sp>
      <p:sp>
        <p:nvSpPr>
          <p:cNvPr id="4" name="TextBox 3"/>
          <p:cNvSpPr txBox="1"/>
          <p:nvPr/>
        </p:nvSpPr>
        <p:spPr>
          <a:xfrm>
            <a:off x="1295400" y="6488668"/>
            <a:ext cx="5974637" cy="369332"/>
          </a:xfrm>
          <a:prstGeom prst="rect">
            <a:avLst/>
          </a:prstGeom>
          <a:noFill/>
        </p:spPr>
        <p:txBody>
          <a:bodyPr wrap="none" rtlCol="0">
            <a:spAutoFit/>
          </a:bodyPr>
          <a:lstStyle/>
          <a:p>
            <a:r>
              <a:rPr lang="en-US"/>
              <a:t>http://en.wikipedia.org/wiki/Degrees_of_freedom_(statistics)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Sunspots and hurricanes</a:t>
            </a:r>
          </a:p>
        </p:txBody>
      </p:sp>
      <p:sp>
        <p:nvSpPr>
          <p:cNvPr id="3" name="Content Placeholder 2"/>
          <p:cNvSpPr>
            <a:spLocks noGrp="1"/>
          </p:cNvSpPr>
          <p:nvPr>
            <p:ph idx="1"/>
          </p:nvPr>
        </p:nvSpPr>
        <p:spPr>
          <a:xfrm>
            <a:off x="0" y="5299075"/>
            <a:ext cx="8229600" cy="1558925"/>
          </a:xfrm>
        </p:spPr>
        <p:txBody>
          <a:bodyPr/>
          <a:lstStyle/>
          <a:p>
            <a:r>
              <a:rPr lang="en-US"/>
              <a:t>http://onlinelibrary.wiley.com/doi/10.1029/2008GL034431/pdf</a:t>
            </a:r>
          </a:p>
        </p:txBody>
      </p:sp>
      <p:pic>
        <p:nvPicPr>
          <p:cNvPr id="4" name="Picture 3"/>
          <p:cNvPicPr>
            <a:picLocks noChangeAspect="1"/>
          </p:cNvPicPr>
          <p:nvPr/>
        </p:nvPicPr>
        <p:blipFill>
          <a:blip r:embed="rId2"/>
          <a:stretch>
            <a:fillRect/>
          </a:stretch>
        </p:blipFill>
        <p:spPr>
          <a:xfrm>
            <a:off x="0" y="1599057"/>
            <a:ext cx="5259466" cy="3149600"/>
          </a:xfrm>
          <a:prstGeom prst="rect">
            <a:avLst/>
          </a:prstGeom>
        </p:spPr>
      </p:pic>
      <p:pic>
        <p:nvPicPr>
          <p:cNvPr id="5" name="Picture 4"/>
          <p:cNvPicPr>
            <a:picLocks noChangeAspect="1"/>
          </p:cNvPicPr>
          <p:nvPr/>
        </p:nvPicPr>
        <p:blipFill>
          <a:blip r:embed="rId3"/>
          <a:stretch>
            <a:fillRect/>
          </a:stretch>
        </p:blipFill>
        <p:spPr>
          <a:xfrm>
            <a:off x="5259466" y="1980486"/>
            <a:ext cx="3884534" cy="487751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a:t>Dangerous datasets: two freqs</a:t>
            </a:r>
          </a:p>
        </p:txBody>
      </p:sp>
      <p:pic>
        <p:nvPicPr>
          <p:cNvPr id="4" name="Picture 3"/>
          <p:cNvPicPr>
            <a:picLocks noChangeAspect="1"/>
          </p:cNvPicPr>
          <p:nvPr/>
        </p:nvPicPr>
        <p:blipFill>
          <a:blip r:embed="rId2"/>
          <a:stretch>
            <a:fillRect/>
          </a:stretch>
        </p:blipFill>
        <p:spPr>
          <a:xfrm>
            <a:off x="0" y="946677"/>
            <a:ext cx="5003337" cy="3123033"/>
          </a:xfrm>
          <a:prstGeom prst="rect">
            <a:avLst/>
          </a:prstGeom>
        </p:spPr>
      </p:pic>
      <p:pic>
        <p:nvPicPr>
          <p:cNvPr id="5" name="Picture 4"/>
          <p:cNvPicPr>
            <a:picLocks noChangeAspect="1"/>
          </p:cNvPicPr>
          <p:nvPr/>
        </p:nvPicPr>
        <p:blipFill>
          <a:blip r:embed="rId3"/>
          <a:stretch>
            <a:fillRect/>
          </a:stretch>
        </p:blipFill>
        <p:spPr>
          <a:xfrm>
            <a:off x="5003337" y="3734967"/>
            <a:ext cx="4140662" cy="3123033"/>
          </a:xfrm>
          <a:prstGeom prst="rect">
            <a:avLst/>
          </a:prstGeom>
        </p:spPr>
      </p:pic>
      <p:pic>
        <p:nvPicPr>
          <p:cNvPr id="6" name="Picture 5"/>
          <p:cNvPicPr>
            <a:picLocks noChangeAspect="1"/>
          </p:cNvPicPr>
          <p:nvPr/>
        </p:nvPicPr>
        <p:blipFill>
          <a:blip r:embed="rId4"/>
          <a:stretch>
            <a:fillRect/>
          </a:stretch>
        </p:blipFill>
        <p:spPr>
          <a:xfrm>
            <a:off x="0" y="3873176"/>
            <a:ext cx="5003337" cy="2984823"/>
          </a:xfrm>
          <a:prstGeom prst="rect">
            <a:avLst/>
          </a:prstGeom>
        </p:spPr>
      </p:pic>
      <p:sp>
        <p:nvSpPr>
          <p:cNvPr id="7" name="TextBox 6"/>
          <p:cNvSpPr txBox="1"/>
          <p:nvPr/>
        </p:nvSpPr>
        <p:spPr>
          <a:xfrm>
            <a:off x="6365645" y="4069710"/>
            <a:ext cx="2621230" cy="369332"/>
          </a:xfrm>
          <a:prstGeom prst="rect">
            <a:avLst/>
          </a:prstGeom>
          <a:noFill/>
        </p:spPr>
        <p:txBody>
          <a:bodyPr wrap="none" rtlCol="0">
            <a:spAutoFit/>
          </a:bodyPr>
          <a:lstStyle/>
          <a:p>
            <a:r>
              <a:rPr lang="en-US"/>
              <a:t>low pass filter of sunspots</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Statistical tests assume red noise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199" y="1417637"/>
            <a:ext cx="8264911" cy="511343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a:t>"Effective degrees of freedom":</a:t>
            </a:r>
            <a:br>
              <a:rPr lang="en-US"/>
            </a:br>
            <a:r>
              <a:rPr lang="en-US"/>
              <a:t>time series length/ autocor </a:t>
            </a:r>
            <a:r>
              <a:rPr lang="en-US">
                <a:solidFill>
                  <a:srgbClr val="FF0000"/>
                </a:solidFill>
              </a:rPr>
              <a:t>decay time</a:t>
            </a:r>
          </a:p>
        </p:txBody>
      </p:sp>
      <p:sp>
        <p:nvSpPr>
          <p:cNvPr id="3" name="Content Placeholder 2"/>
          <p:cNvSpPr>
            <a:spLocks noGrp="1"/>
          </p:cNvSpPr>
          <p:nvPr>
            <p:ph idx="1"/>
          </p:nvPr>
        </p:nvSpPr>
        <p:spPr>
          <a:xfrm>
            <a:off x="457200" y="1600200"/>
            <a:ext cx="8229600" cy="4525963"/>
          </a:xfrm>
        </p:spPr>
        <p:txBody>
          <a:bodyPr/>
          <a:lstStyle/>
          <a:p>
            <a:r>
              <a:rPr lang="en-US">
                <a:solidFill>
                  <a:srgbClr val="FF0000"/>
                </a:solidFill>
              </a:rPr>
              <a:t>lag </a:t>
            </a:r>
            <a:r>
              <a:rPr lang="en-US"/>
              <a:t>at which correlation decays to 1/e</a:t>
            </a:r>
          </a:p>
          <a:p>
            <a:pPr lvl="1"/>
            <a:r>
              <a:rPr lang="en-US"/>
              <a:t>or maybe twice that (typical excursion duration)?</a:t>
            </a:r>
          </a:p>
          <a:p>
            <a:pPr lvl="2"/>
            <a:r>
              <a:rPr lang="en-US"/>
              <a:t>seems to work better for 1x decay time </a:t>
            </a:r>
          </a:p>
        </p:txBody>
      </p:sp>
      <p:pic>
        <p:nvPicPr>
          <p:cNvPr id="4" name="Picture 3"/>
          <p:cNvPicPr>
            <a:picLocks noChangeAspect="1"/>
          </p:cNvPicPr>
          <p:nvPr/>
        </p:nvPicPr>
        <p:blipFill>
          <a:blip r:embed="rId2"/>
          <a:stretch>
            <a:fillRect/>
          </a:stretch>
        </p:blipFill>
        <p:spPr>
          <a:xfrm>
            <a:off x="1053475" y="3217344"/>
            <a:ext cx="6553200" cy="3365500"/>
          </a:xfrm>
          <a:prstGeom prst="rect">
            <a:avLst/>
          </a:prstGeom>
        </p:spPr>
      </p:pic>
      <p:sp>
        <p:nvSpPr>
          <p:cNvPr id="5" name="TextBox 4"/>
          <p:cNvSpPr txBox="1"/>
          <p:nvPr/>
        </p:nvSpPr>
        <p:spPr>
          <a:xfrm>
            <a:off x="2691412" y="5246020"/>
            <a:ext cx="1441420" cy="646331"/>
          </a:xfrm>
          <a:prstGeom prst="rect">
            <a:avLst/>
          </a:prstGeom>
          <a:noFill/>
        </p:spPr>
        <p:txBody>
          <a:bodyPr wrap="none" rtlCol="0">
            <a:spAutoFit/>
          </a:bodyPr>
          <a:lstStyle/>
          <a:p>
            <a:r>
              <a:rPr lang="en-US" b="1">
                <a:solidFill>
                  <a:srgbClr val="FF0000"/>
                </a:solidFill>
              </a:rPr>
              <a:t>25 months</a:t>
            </a:r>
          </a:p>
          <a:p>
            <a:r>
              <a:rPr lang="en-US" b="1">
                <a:solidFill>
                  <a:srgbClr val="FF0000"/>
                </a:solidFill>
              </a:rPr>
              <a:t>1200/25 = 40</a:t>
            </a:r>
          </a:p>
        </p:txBody>
      </p:sp>
      <p:cxnSp>
        <p:nvCxnSpPr>
          <p:cNvPr id="7" name="Straight Arrow Connector 6"/>
          <p:cNvCxnSpPr/>
          <p:nvPr/>
        </p:nvCxnSpPr>
        <p:spPr>
          <a:xfrm rot="16200000" flipV="1">
            <a:off x="2744375" y="4920974"/>
            <a:ext cx="589610" cy="60481"/>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694"/>
            <a:ext cx="9144000" cy="1143000"/>
          </a:xfrm>
        </p:spPr>
        <p:txBody>
          <a:bodyPr>
            <a:normAutofit fontScale="90000"/>
          </a:bodyPr>
          <a:lstStyle/>
          <a:p>
            <a:r>
              <a:rPr lang="en-US"/>
              <a:t>Random fluctuations in 100y variances relative to the true (var=1) process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08473" y="3147541"/>
            <a:ext cx="4935527" cy="3710459"/>
          </a:xfrm>
          <a:prstGeom prst="rect">
            <a:avLst/>
          </a:prstGeom>
        </p:spPr>
      </p:pic>
      <p:pic>
        <p:nvPicPr>
          <p:cNvPr id="5" name="Picture 4"/>
          <p:cNvPicPr>
            <a:picLocks noChangeAspect="1"/>
          </p:cNvPicPr>
          <p:nvPr/>
        </p:nvPicPr>
        <p:blipFill>
          <a:blip r:embed="rId4"/>
          <a:stretch>
            <a:fillRect/>
          </a:stretch>
        </p:blipFill>
        <p:spPr>
          <a:xfrm>
            <a:off x="0" y="1600200"/>
            <a:ext cx="3961518" cy="3527868"/>
          </a:xfrm>
          <a:prstGeom prst="rect">
            <a:avLst/>
          </a:prstGeom>
        </p:spPr>
      </p:pic>
      <p:cxnSp>
        <p:nvCxnSpPr>
          <p:cNvPr id="7" name="Straight Arrow Connector 6"/>
          <p:cNvCxnSpPr/>
          <p:nvPr/>
        </p:nvCxnSpPr>
        <p:spPr>
          <a:xfrm rot="5400000" flipH="1" flipV="1">
            <a:off x="5836645" y="5094838"/>
            <a:ext cx="3038761" cy="151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36091" y="3537663"/>
            <a:ext cx="4517189"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28028"/>
          </a:xfrm>
        </p:spPr>
        <p:txBody>
          <a:bodyPr>
            <a:normAutofit/>
          </a:bodyPr>
          <a:lstStyle/>
          <a:p>
            <a:r>
              <a:rPr lang="en-US"/>
              <a:t>Random correlations of 100y series</a:t>
            </a:r>
          </a:p>
        </p:txBody>
      </p:sp>
      <p:pic>
        <p:nvPicPr>
          <p:cNvPr id="4" name="Picture 3"/>
          <p:cNvPicPr>
            <a:picLocks noChangeAspect="1"/>
          </p:cNvPicPr>
          <p:nvPr/>
        </p:nvPicPr>
        <p:blipFill>
          <a:blip r:embed="rId3"/>
          <a:stretch>
            <a:fillRect/>
          </a:stretch>
        </p:blipFill>
        <p:spPr>
          <a:xfrm>
            <a:off x="0" y="828028"/>
            <a:ext cx="3825435" cy="3480663"/>
          </a:xfrm>
          <a:prstGeom prst="rect">
            <a:avLst/>
          </a:prstGeom>
        </p:spPr>
      </p:pic>
      <p:pic>
        <p:nvPicPr>
          <p:cNvPr id="5" name="Picture 4"/>
          <p:cNvPicPr>
            <a:picLocks noChangeAspect="1"/>
          </p:cNvPicPr>
          <p:nvPr/>
        </p:nvPicPr>
        <p:blipFill>
          <a:blip r:embed="rId4"/>
          <a:stretch>
            <a:fillRect/>
          </a:stretch>
        </p:blipFill>
        <p:spPr>
          <a:xfrm>
            <a:off x="3825435" y="828028"/>
            <a:ext cx="5318565" cy="4040037"/>
          </a:xfrm>
          <a:prstGeom prst="rect">
            <a:avLst/>
          </a:prstGeom>
        </p:spPr>
      </p:pic>
      <p:pic>
        <p:nvPicPr>
          <p:cNvPr id="6" name="Picture 5"/>
          <p:cNvPicPr>
            <a:picLocks noChangeAspect="1"/>
          </p:cNvPicPr>
          <p:nvPr/>
        </p:nvPicPr>
        <p:blipFill>
          <a:blip r:embed="rId5"/>
          <a:stretch>
            <a:fillRect/>
          </a:stretch>
        </p:blipFill>
        <p:spPr>
          <a:xfrm>
            <a:off x="0" y="4515542"/>
            <a:ext cx="3724142" cy="2342458"/>
          </a:xfrm>
          <a:prstGeom prst="rect">
            <a:avLst/>
          </a:prstGeom>
        </p:spPr>
      </p:pic>
      <p:sp>
        <p:nvSpPr>
          <p:cNvPr id="7" name="TextBox 6"/>
          <p:cNvSpPr txBox="1"/>
          <p:nvPr/>
        </p:nvSpPr>
        <p:spPr>
          <a:xfrm>
            <a:off x="4173202" y="5541387"/>
            <a:ext cx="3102532" cy="584776"/>
          </a:xfrm>
          <a:prstGeom prst="rect">
            <a:avLst/>
          </a:prstGeom>
          <a:noFill/>
        </p:spPr>
        <p:txBody>
          <a:bodyPr wrap="none" rtlCol="0">
            <a:spAutoFit/>
          </a:bodyPr>
          <a:lstStyle/>
          <a:p>
            <a:r>
              <a:rPr lang="en-US" sz="3200">
                <a:solidFill>
                  <a:srgbClr val="FF0000"/>
                </a:solidFill>
              </a:rPr>
              <a:t>~50 DOFs implied</a:t>
            </a:r>
          </a:p>
        </p:txBody>
      </p:sp>
      <p:cxnSp>
        <p:nvCxnSpPr>
          <p:cNvPr id="9" name="Straight Arrow Connector 8"/>
          <p:cNvCxnSpPr/>
          <p:nvPr/>
        </p:nvCxnSpPr>
        <p:spPr>
          <a:xfrm rot="5400000" flipH="1" flipV="1">
            <a:off x="5930675" y="3053483"/>
            <a:ext cx="3627577"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173202" y="1255606"/>
            <a:ext cx="4747774"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flipH="1" flipV="1">
            <a:off x="5731914" y="4625873"/>
            <a:ext cx="48438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6"/>
          <a:stretch>
            <a:fillRect/>
          </a:stretch>
        </p:blipFill>
        <p:spPr>
          <a:xfrm>
            <a:off x="7648638" y="4868064"/>
            <a:ext cx="1495361" cy="19899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12"/>
            <a:ext cx="8229600" cy="1612555"/>
          </a:xfrm>
        </p:spPr>
        <p:txBody>
          <a:bodyPr>
            <a:normAutofit fontScale="90000"/>
          </a:bodyPr>
          <a:lstStyle/>
          <a:p>
            <a:r>
              <a:rPr lang="en-US"/>
              <a:t>Danger: </a:t>
            </a:r>
            <a:br>
              <a:rPr lang="en-US"/>
            </a:br>
            <a:r>
              <a:rPr lang="en-US"/>
              <a:t>Low + high freq mixtures</a:t>
            </a:r>
            <a:br>
              <a:rPr lang="en-US"/>
            </a:br>
            <a:endParaRPr lang="en-US"/>
          </a:p>
        </p:txBody>
      </p:sp>
      <p:pic>
        <p:nvPicPr>
          <p:cNvPr id="4" name="Picture 3"/>
          <p:cNvPicPr>
            <a:picLocks noChangeAspect="1"/>
          </p:cNvPicPr>
          <p:nvPr/>
        </p:nvPicPr>
        <p:blipFill>
          <a:blip r:embed="rId2"/>
          <a:stretch>
            <a:fillRect/>
          </a:stretch>
        </p:blipFill>
        <p:spPr>
          <a:xfrm>
            <a:off x="0" y="2146786"/>
            <a:ext cx="9144000" cy="3263286"/>
          </a:xfrm>
          <a:prstGeom prst="rect">
            <a:avLst/>
          </a:prstGeom>
        </p:spPr>
      </p:pic>
      <p:sp>
        <p:nvSpPr>
          <p:cNvPr id="5" name="Rectangle 4"/>
          <p:cNvSpPr/>
          <p:nvPr/>
        </p:nvSpPr>
        <p:spPr>
          <a:xfrm>
            <a:off x="457200" y="1430695"/>
            <a:ext cx="8686800" cy="461665"/>
          </a:xfrm>
          <a:prstGeom prst="rect">
            <a:avLst/>
          </a:prstGeom>
        </p:spPr>
        <p:txBody>
          <a:bodyPr wrap="square">
            <a:spAutoFit/>
          </a:bodyPr>
          <a:lstStyle/>
          <a:p>
            <a:r>
              <a:rPr lang="en-US" sz="2400"/>
              <a:t>data = (0.6*AR1 + 0.4*LFAR1) *sqrt(2); % Weighted sum, var=1</a:t>
            </a:r>
          </a:p>
        </p:txBody>
      </p:sp>
      <p:pic>
        <p:nvPicPr>
          <p:cNvPr id="6" name="Picture 5"/>
          <p:cNvPicPr>
            <a:picLocks noChangeAspect="1"/>
          </p:cNvPicPr>
          <p:nvPr/>
        </p:nvPicPr>
        <p:blipFill>
          <a:blip r:embed="rId3"/>
          <a:stretch>
            <a:fillRect/>
          </a:stretch>
        </p:blipFill>
        <p:spPr>
          <a:xfrm>
            <a:off x="2971746" y="5219700"/>
            <a:ext cx="3695700" cy="1638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a:t>The </a:t>
            </a:r>
            <a:r>
              <a:rPr lang="en-US" i="1"/>
              <a:t>p-value</a:t>
            </a:r>
            <a:r>
              <a:rPr lang="en-US"/>
              <a:t> is an aspect of a CDF.</a:t>
            </a:r>
          </a:p>
        </p:txBody>
      </p:sp>
      <p:sp>
        <p:nvSpPr>
          <p:cNvPr id="6" name="TextBox 5"/>
          <p:cNvSpPr txBox="1"/>
          <p:nvPr/>
        </p:nvSpPr>
        <p:spPr>
          <a:xfrm>
            <a:off x="381000" y="838200"/>
            <a:ext cx="8518628" cy="1477328"/>
          </a:xfrm>
          <a:prstGeom prst="rect">
            <a:avLst/>
          </a:prstGeom>
          <a:noFill/>
        </p:spPr>
        <p:txBody>
          <a:bodyPr wrap="square" rtlCol="0">
            <a:spAutoFit/>
          </a:bodyPr>
          <a:lstStyle/>
          <a:p>
            <a:r>
              <a:rPr lang="en-US" b="1" u="sng"/>
              <a:t>The art of hypothesis testing is this: </a:t>
            </a:r>
          </a:p>
          <a:p>
            <a:r>
              <a:rPr lang="en-US"/>
              <a:t>Express the likelihood of your Data Result being true, in a relevant null hypothesis-generated </a:t>
            </a:r>
            <a:r>
              <a:rPr lang="en-US" i="1"/>
              <a:t>random </a:t>
            </a:r>
            <a:r>
              <a:rPr lang="en-US"/>
              <a:t>dataset, in terms of a single number -- a </a:t>
            </a:r>
            <a:r>
              <a:rPr lang="en-US" b="1">
                <a:solidFill>
                  <a:srgbClr val="FF0000"/>
                </a:solidFill>
              </a:rPr>
              <a:t>score</a:t>
            </a:r>
            <a:r>
              <a:rPr lang="en-US"/>
              <a:t>.</a:t>
            </a:r>
          </a:p>
          <a:p>
            <a:r>
              <a:rPr lang="en-US"/>
              <a:t>Once the </a:t>
            </a:r>
            <a:r>
              <a:rPr lang="en-US" b="1">
                <a:solidFill>
                  <a:srgbClr val="FF0000"/>
                </a:solidFill>
              </a:rPr>
              <a:t>scoring </a:t>
            </a:r>
            <a:r>
              <a:rPr lang="en-US"/>
              <a:t>is defined, the game is on!</a:t>
            </a:r>
          </a:p>
          <a:p>
            <a:r>
              <a:rPr lang="en-US"/>
              <a:t>  </a:t>
            </a:r>
          </a:p>
        </p:txBody>
      </p:sp>
      <p:grpSp>
        <p:nvGrpSpPr>
          <p:cNvPr id="21" name="Group 20"/>
          <p:cNvGrpSpPr/>
          <p:nvPr/>
        </p:nvGrpSpPr>
        <p:grpSpPr>
          <a:xfrm>
            <a:off x="1219200" y="2056130"/>
            <a:ext cx="6553200" cy="4268470"/>
            <a:chOff x="762000" y="2056130"/>
            <a:chExt cx="6553200" cy="4801870"/>
          </a:xfrm>
        </p:grpSpPr>
        <p:pic>
          <p:nvPicPr>
            <p:cNvPr id="5" name="Picture 4"/>
            <p:cNvPicPr>
              <a:picLocks noChangeAspect="1"/>
            </p:cNvPicPr>
            <p:nvPr/>
          </p:nvPicPr>
          <p:blipFill>
            <a:blip r:embed="rId2"/>
            <a:stretch>
              <a:fillRect/>
            </a:stretch>
          </p:blipFill>
          <p:spPr>
            <a:xfrm>
              <a:off x="1524000" y="2056130"/>
              <a:ext cx="5791200" cy="4801870"/>
            </a:xfrm>
            <a:prstGeom prst="rect">
              <a:avLst/>
            </a:prstGeom>
          </p:spPr>
        </p:pic>
        <p:cxnSp>
          <p:nvCxnSpPr>
            <p:cNvPr id="9" name="Straight Connector 8"/>
            <p:cNvCxnSpPr/>
            <p:nvPr/>
          </p:nvCxnSpPr>
          <p:spPr>
            <a:xfrm>
              <a:off x="1905000" y="2514600"/>
              <a:ext cx="5334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4039394" y="4572000"/>
              <a:ext cx="4114006" cy="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62000" y="2209800"/>
              <a:ext cx="988296" cy="727098"/>
            </a:xfrm>
            <a:prstGeom prst="rect">
              <a:avLst/>
            </a:prstGeom>
            <a:noFill/>
          </p:spPr>
          <p:txBody>
            <a:bodyPr wrap="square" rtlCol="0">
              <a:spAutoFit/>
            </a:bodyPr>
            <a:lstStyle/>
            <a:p>
              <a:r>
                <a:rPr lang="en-US" b="1">
                  <a:solidFill>
                    <a:srgbClr val="008000"/>
                  </a:solidFill>
                </a:rPr>
                <a:t>p=0.95</a:t>
              </a:r>
            </a:p>
            <a:p>
              <a:r>
                <a:rPr lang="en-US" b="1">
                  <a:solidFill>
                    <a:srgbClr val="008000"/>
                  </a:solidFill>
                </a:rPr>
                <a:t>(or 0.05)</a:t>
              </a:r>
            </a:p>
          </p:txBody>
        </p:sp>
        <p:cxnSp>
          <p:nvCxnSpPr>
            <p:cNvPr id="16" name="Straight Connector 15"/>
            <p:cNvCxnSpPr/>
            <p:nvPr/>
          </p:nvCxnSpPr>
          <p:spPr>
            <a:xfrm>
              <a:off x="1905000" y="6248400"/>
              <a:ext cx="533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62000" y="5943600"/>
              <a:ext cx="988296" cy="727098"/>
            </a:xfrm>
            <a:prstGeom prst="rect">
              <a:avLst/>
            </a:prstGeom>
            <a:noFill/>
          </p:spPr>
          <p:txBody>
            <a:bodyPr wrap="square" rtlCol="0">
              <a:spAutoFit/>
            </a:bodyPr>
            <a:lstStyle/>
            <a:p>
              <a:r>
                <a:rPr lang="en-US" b="1">
                  <a:solidFill>
                    <a:srgbClr val="008000"/>
                  </a:solidFill>
                </a:rPr>
                <a:t>p=0.95</a:t>
              </a:r>
            </a:p>
            <a:p>
              <a:r>
                <a:rPr lang="en-US" b="1">
                  <a:solidFill>
                    <a:srgbClr val="008000"/>
                  </a:solidFill>
                </a:rPr>
                <a:t>(or 0.05)</a:t>
              </a:r>
            </a:p>
          </p:txBody>
        </p:sp>
        <p:cxnSp>
          <p:nvCxnSpPr>
            <p:cNvPr id="18" name="Straight Connector 17"/>
            <p:cNvCxnSpPr/>
            <p:nvPr/>
          </p:nvCxnSpPr>
          <p:spPr>
            <a:xfrm rot="5400000">
              <a:off x="2971800" y="6400800"/>
              <a:ext cx="457994" cy="79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1191527" y="6248400"/>
            <a:ext cx="7564541" cy="646331"/>
          </a:xfrm>
          <a:prstGeom prst="rect">
            <a:avLst/>
          </a:prstGeom>
          <a:noFill/>
        </p:spPr>
        <p:txBody>
          <a:bodyPr wrap="none" rtlCol="0">
            <a:spAutoFit/>
          </a:bodyPr>
          <a:lstStyle/>
          <a:p>
            <a:pPr algn="ctr"/>
            <a:r>
              <a:rPr lang="en-US"/>
              <a:t>A result with abs(Score) &gt; 1.8 is verbalized as"</a:t>
            </a:r>
            <a:r>
              <a:rPr lang="en-US" b="1" i="1">
                <a:solidFill>
                  <a:srgbClr val="008000"/>
                </a:solidFill>
              </a:rPr>
              <a:t>significant with 95% confidence</a:t>
            </a:r>
            <a:r>
              <a:rPr lang="en-US"/>
              <a:t>"</a:t>
            </a:r>
          </a:p>
          <a:p>
            <a:pPr algn="ctr"/>
            <a:r>
              <a:rPr lang="en-US"/>
              <a:t>in this example (a </a:t>
            </a:r>
            <a:r>
              <a:rPr lang="en-US" b="1" i="1">
                <a:solidFill>
                  <a:srgbClr val="008000"/>
                </a:solidFill>
              </a:rPr>
              <a:t>two-tailed </a:t>
            </a:r>
            <a:r>
              <a:rPr lang="en-US"/>
              <a:t>test whose </a:t>
            </a:r>
            <a:r>
              <a:rPr lang="en-US" b="1" i="1">
                <a:solidFill>
                  <a:srgbClr val="008000"/>
                </a:solidFill>
              </a:rPr>
              <a:t>null hypothesis </a:t>
            </a:r>
            <a:r>
              <a:rPr lang="en-US"/>
              <a:t>is: Score=0)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LF + HF mixture in spectrum...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373560"/>
            <a:ext cx="9144000" cy="4484440"/>
          </a:xfrm>
          <a:prstGeom prst="rect">
            <a:avLst/>
          </a:prstGeom>
        </p:spPr>
      </p:pic>
      <p:pic>
        <p:nvPicPr>
          <p:cNvPr id="5" name="Picture 4"/>
          <p:cNvPicPr>
            <a:picLocks noChangeAspect="1"/>
          </p:cNvPicPr>
          <p:nvPr/>
        </p:nvPicPr>
        <p:blipFill>
          <a:blip r:embed="rId3"/>
          <a:stretch>
            <a:fillRect/>
          </a:stretch>
        </p:blipFill>
        <p:spPr>
          <a:xfrm>
            <a:off x="88900" y="952448"/>
            <a:ext cx="9055100" cy="3235108"/>
          </a:xfrm>
          <a:prstGeom prst="rect">
            <a:avLst/>
          </a:prstGeom>
        </p:spPr>
      </p:pic>
      <p:sp>
        <p:nvSpPr>
          <p:cNvPr id="6" name="TextBox 5"/>
          <p:cNvSpPr txBox="1"/>
          <p:nvPr/>
        </p:nvSpPr>
        <p:spPr>
          <a:xfrm>
            <a:off x="6637811" y="2373560"/>
            <a:ext cx="829599" cy="369332"/>
          </a:xfrm>
          <a:prstGeom prst="rect">
            <a:avLst/>
          </a:prstGeom>
          <a:noFill/>
        </p:spPr>
        <p:txBody>
          <a:bodyPr wrap="none" rtlCol="0">
            <a:spAutoFit/>
          </a:bodyPr>
          <a:lstStyle/>
          <a:p>
            <a:r>
              <a:rPr lang="en-US"/>
              <a:t>LF part</a:t>
            </a:r>
          </a:p>
        </p:txBody>
      </p:sp>
      <p:sp>
        <p:nvSpPr>
          <p:cNvPr id="7" name="TextBox 6"/>
          <p:cNvSpPr txBox="1"/>
          <p:nvPr/>
        </p:nvSpPr>
        <p:spPr>
          <a:xfrm>
            <a:off x="3133116" y="1600200"/>
            <a:ext cx="877163" cy="369332"/>
          </a:xfrm>
          <a:prstGeom prst="rect">
            <a:avLst/>
          </a:prstGeom>
          <a:noFill/>
        </p:spPr>
        <p:txBody>
          <a:bodyPr wrap="none" rtlCol="0">
            <a:spAutoFit/>
          </a:bodyPr>
          <a:lstStyle/>
          <a:p>
            <a:r>
              <a:rPr lang="en-US"/>
              <a:t>HF part</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Long tailed autocorrelation: so the </a:t>
            </a:r>
            <a:br>
              <a:rPr lang="en-US"/>
            </a:br>
            <a:r>
              <a:rPr lang="en-US"/>
              <a:t>e-folding time isn't the whole story!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1600200"/>
            <a:ext cx="9096301" cy="4734332"/>
          </a:xfrm>
          <a:prstGeom prst="rect">
            <a:avLst/>
          </a:prstGeom>
        </p:spPr>
      </p:pic>
      <p:sp>
        <p:nvSpPr>
          <p:cNvPr id="5" name="TextBox 4"/>
          <p:cNvSpPr txBox="1"/>
          <p:nvPr/>
        </p:nvSpPr>
        <p:spPr>
          <a:xfrm>
            <a:off x="3976637" y="5193668"/>
            <a:ext cx="4490729" cy="461665"/>
          </a:xfrm>
          <a:prstGeom prst="rect">
            <a:avLst/>
          </a:prstGeom>
          <a:noFill/>
        </p:spPr>
        <p:txBody>
          <a:bodyPr wrap="square" rtlCol="0">
            <a:spAutoFit/>
          </a:bodyPr>
          <a:lstStyle/>
          <a:p>
            <a:r>
              <a:rPr lang="en-US" sz="2400" b="1">
                <a:solidFill>
                  <a:srgbClr val="FF0000"/>
                </a:solidFill>
              </a:rPr>
              <a:t>1200/10 ~ 120 DOFs?  DANGER</a:t>
            </a:r>
          </a:p>
        </p:txBody>
      </p:sp>
      <p:cxnSp>
        <p:nvCxnSpPr>
          <p:cNvPr id="7" name="Straight Arrow Connector 6"/>
          <p:cNvCxnSpPr/>
          <p:nvPr/>
        </p:nvCxnSpPr>
        <p:spPr>
          <a:xfrm rot="5400000" flipH="1" flipV="1">
            <a:off x="3280639" y="4959335"/>
            <a:ext cx="1391997" cy="1588"/>
          </a:xfrm>
          <a:prstGeom prst="straightConnector1">
            <a:avLst/>
          </a:prstGeom>
          <a:ln w="7620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90708"/>
            <a:ext cx="9124950" cy="949937"/>
          </a:xfrm>
        </p:spPr>
        <p:txBody>
          <a:bodyPr>
            <a:normAutofit fontScale="90000"/>
          </a:bodyPr>
          <a:lstStyle/>
          <a:p>
            <a:r>
              <a:rPr lang="en-US"/>
              <a:t>Spurious correlations are </a:t>
            </a:r>
            <a:r>
              <a:rPr lang="en-US">
                <a:solidFill>
                  <a:srgbClr val="FF0000"/>
                </a:solidFill>
              </a:rPr>
              <a:t>10x more likely </a:t>
            </a:r>
            <a:r>
              <a:rPr lang="en-US"/>
              <a:t>than you would expect from 120 DOFs!</a:t>
            </a:r>
          </a:p>
        </p:txBody>
      </p:sp>
      <p:pic>
        <p:nvPicPr>
          <p:cNvPr id="4" name="Picture 3"/>
          <p:cNvPicPr>
            <a:picLocks noChangeAspect="1"/>
          </p:cNvPicPr>
          <p:nvPr/>
        </p:nvPicPr>
        <p:blipFill>
          <a:blip r:embed="rId2"/>
          <a:stretch>
            <a:fillRect/>
          </a:stretch>
        </p:blipFill>
        <p:spPr>
          <a:xfrm>
            <a:off x="0" y="1600200"/>
            <a:ext cx="3983316" cy="3269008"/>
          </a:xfrm>
          <a:prstGeom prst="rect">
            <a:avLst/>
          </a:prstGeom>
        </p:spPr>
      </p:pic>
      <p:pic>
        <p:nvPicPr>
          <p:cNvPr id="5" name="Picture 4"/>
          <p:cNvPicPr>
            <a:picLocks noChangeAspect="1"/>
          </p:cNvPicPr>
          <p:nvPr/>
        </p:nvPicPr>
        <p:blipFill>
          <a:blip r:embed="rId3"/>
          <a:stretch>
            <a:fillRect/>
          </a:stretch>
        </p:blipFill>
        <p:spPr>
          <a:xfrm>
            <a:off x="3983316" y="1664803"/>
            <a:ext cx="5160684" cy="4186970"/>
          </a:xfrm>
          <a:prstGeom prst="rect">
            <a:avLst/>
          </a:prstGeom>
        </p:spPr>
      </p:pic>
      <p:cxnSp>
        <p:nvCxnSpPr>
          <p:cNvPr id="7" name="Straight Arrow Connector 6"/>
          <p:cNvCxnSpPr/>
          <p:nvPr/>
        </p:nvCxnSpPr>
        <p:spPr>
          <a:xfrm rot="5400000">
            <a:off x="5797216" y="3952756"/>
            <a:ext cx="3798033"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stretch>
            <a:fillRect/>
          </a:stretch>
        </p:blipFill>
        <p:spPr>
          <a:xfrm>
            <a:off x="19050" y="4869208"/>
            <a:ext cx="3419578" cy="1988792"/>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26805" y="1844422"/>
            <a:ext cx="8437126" cy="5013578"/>
          </a:xfrm>
          <a:prstGeom prst="rect">
            <a:avLst/>
          </a:prstGeom>
        </p:spPr>
      </p:pic>
      <p:sp>
        <p:nvSpPr>
          <p:cNvPr id="2" name="Title 1"/>
          <p:cNvSpPr>
            <a:spLocks noGrp="1"/>
          </p:cNvSpPr>
          <p:nvPr>
            <p:ph type="title"/>
          </p:nvPr>
        </p:nvSpPr>
        <p:spPr>
          <a:xfrm>
            <a:off x="0" y="0"/>
            <a:ext cx="9144000" cy="1844422"/>
          </a:xfrm>
        </p:spPr>
        <p:txBody>
          <a:bodyPr>
            <a:normAutofit fontScale="90000"/>
          </a:bodyPr>
          <a:lstStyle/>
          <a:p>
            <a:r>
              <a:rPr lang="en-US"/>
              <a:t>Spurious covariance is usually in the </a:t>
            </a:r>
            <a:r>
              <a:rPr lang="en-US">
                <a:solidFill>
                  <a:srgbClr val="FF0000"/>
                </a:solidFill>
              </a:rPr>
              <a:t>low frequencies </a:t>
            </a:r>
            <a:r>
              <a:rPr lang="en-US"/>
              <a:t>(long periods), which have just a few DOFs (&amp; are prone to coincidences)</a:t>
            </a:r>
          </a:p>
        </p:txBody>
      </p:sp>
      <p:cxnSp>
        <p:nvCxnSpPr>
          <p:cNvPr id="6" name="Straight Arrow Connector 5"/>
          <p:cNvCxnSpPr/>
          <p:nvPr/>
        </p:nvCxnSpPr>
        <p:spPr>
          <a:xfrm rot="16200000" flipH="1">
            <a:off x="5215574" y="3734595"/>
            <a:ext cx="3780345" cy="1"/>
          </a:xfrm>
          <a:prstGeom prst="straightConnector1">
            <a:avLst/>
          </a:prstGeom>
          <a:ln w="571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70063" y="5483833"/>
            <a:ext cx="4626811" cy="1015663"/>
          </a:xfrm>
          <a:prstGeom prst="rect">
            <a:avLst/>
          </a:prstGeom>
          <a:noFill/>
        </p:spPr>
        <p:txBody>
          <a:bodyPr wrap="square" rtlCol="0">
            <a:spAutoFit/>
          </a:bodyPr>
          <a:lstStyle/>
          <a:p>
            <a:r>
              <a:rPr lang="en-US" sz="2000"/>
              <a:t>While </a:t>
            </a:r>
            <a:r>
              <a:rPr lang="en-US" sz="2000">
                <a:solidFill>
                  <a:srgbClr val="FF0000"/>
                </a:solidFill>
              </a:rPr>
              <a:t>high frequencies </a:t>
            </a:r>
            <a:r>
              <a:rPr lang="en-US" sz="2000"/>
              <a:t>contribute the large number of (apparent! by standard formula) effective degrees of freedom</a:t>
            </a:r>
          </a:p>
        </p:txBody>
      </p:sp>
      <p:pic>
        <p:nvPicPr>
          <p:cNvPr id="8" name="Picture 7"/>
          <p:cNvPicPr>
            <a:picLocks noChangeAspect="1"/>
          </p:cNvPicPr>
          <p:nvPr/>
        </p:nvPicPr>
        <p:blipFill>
          <a:blip r:embed="rId3"/>
          <a:stretch>
            <a:fillRect/>
          </a:stretch>
        </p:blipFill>
        <p:spPr>
          <a:xfrm>
            <a:off x="0" y="5624770"/>
            <a:ext cx="2400303" cy="121175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413! Daily relationship!</a:t>
            </a:r>
          </a:p>
        </p:txBody>
      </p:sp>
      <p:sp>
        <p:nvSpPr>
          <p:cNvPr id="3" name="Content Placeholder 2"/>
          <p:cNvSpPr>
            <a:spLocks noGrp="1"/>
          </p:cNvSpPr>
          <p:nvPr>
            <p:ph idx="1"/>
          </p:nvPr>
        </p:nvSpPr>
        <p:spPr/>
        <p:txBody>
          <a:bodyPr>
            <a:normAutofit fontScale="85000" lnSpcReduction="10000"/>
          </a:bodyPr>
          <a:lstStyle/>
          <a:p>
            <a:r>
              <a:rPr lang="en-US" smtClean="0"/>
              <a:t>"The rank correlation between daily sunspot number and daily averaged tropical cyclone intensity for all tropical storms and hurricanes in the domain over the period 1944–2006 is −0.11 (P &lt; 0.001, 413 degrees of freedom). The significance includes a reduction in the degrees of freedom since daily intensities and SSN are serially correlated." </a:t>
            </a:r>
          </a:p>
          <a:p>
            <a:endParaRPr lang="en-US" smtClean="0"/>
          </a:p>
          <a:p>
            <a:r>
              <a:rPr lang="en-US" smtClean="0"/>
              <a:t>United States and Caribbean tropical cyclone activity related to the solar cycleAuthors• J. B. Elsner,• T. H. Jagger• DOI: 10.1029/2008GL034431</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7200" y="228600"/>
            <a:ext cx="8204200" cy="2540000"/>
          </a:xfrm>
          <a:prstGeom prst="rect">
            <a:avLst/>
          </a:prstGeom>
        </p:spPr>
      </p:pic>
      <p:pic>
        <p:nvPicPr>
          <p:cNvPr id="8" name="Picture 7"/>
          <p:cNvPicPr>
            <a:picLocks noChangeAspect="1"/>
          </p:cNvPicPr>
          <p:nvPr/>
        </p:nvPicPr>
        <p:blipFill>
          <a:blip r:embed="rId3"/>
          <a:stretch>
            <a:fillRect/>
          </a:stretch>
        </p:blipFill>
        <p:spPr>
          <a:xfrm>
            <a:off x="1066800" y="2841803"/>
            <a:ext cx="6261100" cy="4016197"/>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t-test for correlations </a:t>
            </a:r>
            <a:br>
              <a:rPr lang="en-US"/>
            </a:br>
            <a:r>
              <a:rPr lang="en-US" sz="2222"/>
              <a:t>(between variables satisfying a bunch of standard assumptions...)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371600"/>
            <a:ext cx="8382000" cy="4858917"/>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cautionary tale</a:t>
            </a:r>
          </a:p>
        </p:txBody>
      </p:sp>
      <p:sp>
        <p:nvSpPr>
          <p:cNvPr id="3" name="Content Placeholder 2"/>
          <p:cNvSpPr>
            <a:spLocks noGrp="1"/>
          </p:cNvSpPr>
          <p:nvPr>
            <p:ph idx="1"/>
          </p:nvPr>
        </p:nvSpPr>
        <p:spPr>
          <a:xfrm>
            <a:off x="457200" y="1600200"/>
            <a:ext cx="8229600" cy="5105400"/>
          </a:xfrm>
        </p:spPr>
        <p:txBody>
          <a:bodyPr/>
          <a:lstStyle/>
          <a:p>
            <a:r>
              <a:rPr lang="en-US"/>
              <a:t>Unnamed young assistant professor (and several senior coauthors)</a:t>
            </a:r>
          </a:p>
          <a:p>
            <a:r>
              <a:rPr lang="en-US"/>
              <a:t>Studying year to year changes in the western edge of North Atlantic subtropical high (NASH)</a:t>
            </a:r>
          </a:p>
          <a:p>
            <a:pPr lvl="1"/>
            <a:r>
              <a:rPr lang="en-US"/>
              <a:t>Important for climate impacts (moisture flux into SE US, tropical storm steering)</a:t>
            </a:r>
          </a:p>
          <a:p>
            <a:endParaRPr lang="en-US"/>
          </a:p>
          <a:p>
            <a:r>
              <a:rPr lang="en-US"/>
              <a:t>Watch carefully for null hypothesis...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102" y="971550"/>
            <a:ext cx="6267450" cy="3905250"/>
          </a:xfrm>
          <a:prstGeom prst="rect">
            <a:avLst/>
          </a:prstGeom>
        </p:spPr>
      </p:pic>
      <p:pic>
        <p:nvPicPr>
          <p:cNvPr id="8" name="Picture 7" descr="PastedGraphic-35.png"/>
          <p:cNvPicPr>
            <a:picLocks noChangeAspect="1"/>
          </p:cNvPicPr>
          <p:nvPr/>
        </p:nvPicPr>
        <p:blipFill>
          <a:blip r:embed="rId3">
            <a:clrChange>
              <a:clrFrom>
                <a:srgbClr val="000000"/>
              </a:clrFrom>
              <a:clrTo>
                <a:srgbClr val="000000">
                  <a:alpha val="0"/>
                </a:srgbClr>
              </a:clrTo>
            </a:clrChange>
          </a:blip>
          <a:srcRect l="5130" t="18508" b="7098"/>
          <a:stretch>
            <a:fillRect/>
          </a:stretch>
        </p:blipFill>
        <p:spPr>
          <a:xfrm flipV="1">
            <a:off x="1807063" y="1464038"/>
            <a:ext cx="5174001" cy="2233085"/>
          </a:xfrm>
          <a:prstGeom prst="rect">
            <a:avLst/>
          </a:prstGeom>
        </p:spPr>
      </p:pic>
      <p:pic>
        <p:nvPicPr>
          <p:cNvPr id="7" name="Picture 6"/>
          <p:cNvPicPr>
            <a:picLocks/>
          </p:cNvPicPr>
          <p:nvPr/>
        </p:nvPicPr>
        <p:blipFill>
          <a:blip r:embed="rId4">
            <a:clrChange>
              <a:clrFrom>
                <a:srgbClr val="000000"/>
              </a:clrFrom>
              <a:clrTo>
                <a:srgbClr val="000000">
                  <a:alpha val="0"/>
                </a:srgbClr>
              </a:clrTo>
            </a:clrChange>
          </a:blip>
          <a:srcRect l="8460" t="21291" r="8460" b="8345"/>
          <a:stretch>
            <a:fillRect/>
          </a:stretch>
        </p:blipFill>
        <p:spPr>
          <a:xfrm>
            <a:off x="2102069" y="2134585"/>
            <a:ext cx="4536965" cy="1179582"/>
          </a:xfrm>
          <a:prstGeom prst="rect">
            <a:avLst/>
          </a:prstGeom>
        </p:spPr>
      </p:pic>
      <p:sp>
        <p:nvSpPr>
          <p:cNvPr id="9" name="TextBox 8"/>
          <p:cNvSpPr txBox="1"/>
          <p:nvPr/>
        </p:nvSpPr>
        <p:spPr>
          <a:xfrm>
            <a:off x="3631176" y="1148681"/>
            <a:ext cx="3170886" cy="954107"/>
          </a:xfrm>
          <a:prstGeom prst="rect">
            <a:avLst/>
          </a:prstGeom>
          <a:noFill/>
        </p:spPr>
        <p:txBody>
          <a:bodyPr wrap="square" rtlCol="0">
            <a:spAutoFit/>
          </a:bodyPr>
          <a:lstStyle/>
          <a:p>
            <a:r>
              <a:rPr lang="en-US" sz="1400" dirty="0" smtClean="0">
                <a:solidFill>
                  <a:srgbClr val="008000"/>
                </a:solidFill>
              </a:rPr>
              <a:t>-Z850’ at FL panhandle &amp;9y smooth</a:t>
            </a:r>
          </a:p>
          <a:p>
            <a:r>
              <a:rPr lang="en-US" sz="1400" dirty="0" smtClean="0">
                <a:solidFill>
                  <a:srgbClr val="FF0000"/>
                </a:solidFill>
              </a:rPr>
              <a:t>-PDO 9y smooth</a:t>
            </a:r>
          </a:p>
          <a:p>
            <a:r>
              <a:rPr lang="en-US" sz="1400" dirty="0" smtClean="0">
                <a:solidFill>
                  <a:srgbClr val="0000FF"/>
                </a:solidFill>
              </a:rPr>
              <a:t>-PDO + ¼ AMO 9y smooth</a:t>
            </a:r>
          </a:p>
          <a:p>
            <a:endParaRPr lang="en-US" sz="1400" dirty="0">
              <a:solidFill>
                <a:srgbClr val="008000"/>
              </a:solidFill>
            </a:endParaRPr>
          </a:p>
        </p:txBody>
      </p:sp>
      <p:pic>
        <p:nvPicPr>
          <p:cNvPr id="10" name="Picture 9"/>
          <p:cNvPicPr>
            <a:picLocks noChangeAspect="1"/>
          </p:cNvPicPr>
          <p:nvPr/>
        </p:nvPicPr>
        <p:blipFill>
          <a:blip r:embed="rId5">
            <a:clrChange>
              <a:clrFrom>
                <a:srgbClr val="FEFEFE"/>
              </a:clrFrom>
              <a:clrTo>
                <a:srgbClr val="FEFEFE">
                  <a:alpha val="0"/>
                </a:srgbClr>
              </a:clrTo>
            </a:clrChange>
            <a:alphaModFix/>
          </a:blip>
          <a:srcRect t="20272" b="35034"/>
          <a:stretch>
            <a:fillRect/>
          </a:stretch>
        </p:blipFill>
        <p:spPr>
          <a:xfrm flipV="1">
            <a:off x="1848430" y="138714"/>
            <a:ext cx="5046141" cy="909538"/>
          </a:xfrm>
          <a:prstGeom prst="rect">
            <a:avLst/>
          </a:prstGeom>
        </p:spPr>
      </p:pic>
      <p:sp>
        <p:nvSpPr>
          <p:cNvPr id="12" name="TextBox 11"/>
          <p:cNvSpPr txBox="1"/>
          <p:nvPr/>
        </p:nvSpPr>
        <p:spPr>
          <a:xfrm>
            <a:off x="3852815" y="593486"/>
            <a:ext cx="1043876" cy="369332"/>
          </a:xfrm>
          <a:prstGeom prst="rect">
            <a:avLst/>
          </a:prstGeom>
          <a:noFill/>
        </p:spPr>
        <p:txBody>
          <a:bodyPr wrap="none" rtlCol="0">
            <a:spAutoFit/>
          </a:bodyPr>
          <a:lstStyle/>
          <a:p>
            <a:r>
              <a:rPr lang="en-US" dirty="0" smtClean="0">
                <a:solidFill>
                  <a:srgbClr val="FF0000"/>
                </a:solidFill>
              </a:rPr>
              <a:t>- global T</a:t>
            </a:r>
            <a:endParaRPr lang="en-US" dirty="0">
              <a:solidFill>
                <a:srgbClr val="FF0000"/>
              </a:solidFill>
            </a:endParaRPr>
          </a:p>
        </p:txBody>
      </p:sp>
      <p:sp>
        <p:nvSpPr>
          <p:cNvPr id="13" name="Rectangle 12"/>
          <p:cNvSpPr/>
          <p:nvPr/>
        </p:nvSpPr>
        <p:spPr>
          <a:xfrm>
            <a:off x="1828800" y="3838575"/>
            <a:ext cx="1066800" cy="4572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162800" y="1781175"/>
            <a:ext cx="1752600" cy="1828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76200" y="4734342"/>
            <a:ext cx="8991600" cy="1846659"/>
          </a:xfrm>
          <a:prstGeom prst="rect">
            <a:avLst/>
          </a:prstGeom>
        </p:spPr>
        <p:txBody>
          <a:bodyPr wrap="square">
            <a:spAutoFit/>
          </a:bodyPr>
          <a:lstStyle/>
          <a:p>
            <a:r>
              <a:rPr lang="en-US"/>
              <a:t>“</a:t>
            </a:r>
            <a:r>
              <a:rPr lang="en-US" sz="2000">
                <a:solidFill>
                  <a:srgbClr val="FF0000"/>
                </a:solidFill>
              </a:rPr>
              <a:t>We thoroughly investigated possible natural causes, including the Atlantic Multidecadal Oscillation (AMO) and Pacific Decadal Oscillation (PDO), but found no links</a:t>
            </a:r>
            <a:r>
              <a:rPr lang="en-US"/>
              <a:t>...Our analysis strongly suggests that the changes in the NASH [Z850'] are mainly due to anthropogenic warming.”</a:t>
            </a:r>
          </a:p>
          <a:p>
            <a:endParaRPr lang="en-US"/>
          </a:p>
          <a:p>
            <a:r>
              <a:rPr lang="en-US" b="1" i="1"/>
              <a:t>This claim fails the eyeball test, in my view</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The evidence (mis)used:</a:t>
            </a:r>
          </a:p>
        </p:txBody>
      </p:sp>
      <p:pic>
        <p:nvPicPr>
          <p:cNvPr id="4" name="Picture 3"/>
          <p:cNvPicPr>
            <a:picLocks noChangeAspect="1"/>
          </p:cNvPicPr>
          <p:nvPr/>
        </p:nvPicPr>
        <p:blipFill>
          <a:blip r:embed="rId2"/>
          <a:srcRect b="20738"/>
          <a:stretch>
            <a:fillRect/>
          </a:stretch>
        </p:blipFill>
        <p:spPr>
          <a:xfrm>
            <a:off x="76200" y="2133600"/>
            <a:ext cx="9033247" cy="4724400"/>
          </a:xfrm>
          <a:prstGeom prst="rect">
            <a:avLst/>
          </a:prstGeom>
        </p:spPr>
      </p:pic>
      <p:sp>
        <p:nvSpPr>
          <p:cNvPr id="5" name="Rectangle 4"/>
          <p:cNvSpPr/>
          <p:nvPr/>
        </p:nvSpPr>
        <p:spPr>
          <a:xfrm>
            <a:off x="0" y="1"/>
            <a:ext cx="9144000" cy="2246769"/>
          </a:xfrm>
          <a:prstGeom prst="rect">
            <a:avLst/>
          </a:prstGeom>
          <a:solidFill>
            <a:srgbClr val="FFFFFF"/>
          </a:solidFill>
        </p:spPr>
        <p:txBody>
          <a:bodyPr wrap="square">
            <a:spAutoFit/>
          </a:bodyPr>
          <a:lstStyle/>
          <a:p>
            <a:r>
              <a:rPr lang="en-US" sz="2000" smtClean="0"/>
              <a:t>"Are the observed changes of the NASH caused by natural climate variability or anthropogenic forcing? We have examined the relationship between the changes of NASH and other natural decadal variability modes, such as the AMO and the PDO (Fig. 2). </a:t>
            </a:r>
            <a:r>
              <a:rPr lang="en-US" sz="2000" smtClean="0">
                <a:solidFill>
                  <a:srgbClr val="FF0000"/>
                </a:solidFill>
              </a:rPr>
              <a:t>The correlation between the A</a:t>
            </a:r>
            <a:r>
              <a:rPr lang="en-US" sz="2000" smtClean="0">
                <a:solidFill>
                  <a:srgbClr val="000090"/>
                </a:solidFill>
              </a:rPr>
              <a:t>M</a:t>
            </a:r>
            <a:r>
              <a:rPr lang="en-US" sz="2000" smtClean="0">
                <a:solidFill>
                  <a:srgbClr val="FF0000"/>
                </a:solidFill>
              </a:rPr>
              <a:t>O (P</a:t>
            </a:r>
            <a:r>
              <a:rPr lang="en-US" sz="2000" smtClean="0">
                <a:solidFill>
                  <a:srgbClr val="000090"/>
                </a:solidFill>
              </a:rPr>
              <a:t>D</a:t>
            </a:r>
            <a:r>
              <a:rPr lang="en-US" sz="2000" smtClean="0">
                <a:solidFill>
                  <a:srgbClr val="FF0000"/>
                </a:solidFill>
              </a:rPr>
              <a:t>O) index and longitude of the western ridge is only 0.19 (0.18) and does not pass significance tests. Thus, natural </a:t>
            </a:r>
            <a:r>
              <a:rPr lang="en-US" sz="2000" smtClean="0">
                <a:solidFill>
                  <a:srgbClr val="000090"/>
                </a:solidFill>
              </a:rPr>
              <a:t>decadal</a:t>
            </a:r>
            <a:r>
              <a:rPr lang="en-US" sz="2000" smtClean="0">
                <a:solidFill>
                  <a:srgbClr val="FF0000"/>
                </a:solidFill>
              </a:rPr>
              <a:t> modes do not appear to explain the changes of NASH</a:t>
            </a:r>
            <a:r>
              <a:rPr lang="en-US" sz="2000" smtClean="0"/>
              <a:t>. We therefore examine the potential of anthropogenic forcing..."</a:t>
            </a:r>
            <a:endParaRPr lang="en-US" sz="2000"/>
          </a:p>
        </p:txBody>
      </p:sp>
      <p:sp>
        <p:nvSpPr>
          <p:cNvPr id="6" name="TextBox 5"/>
          <p:cNvSpPr txBox="1"/>
          <p:nvPr/>
        </p:nvSpPr>
        <p:spPr>
          <a:xfrm>
            <a:off x="1905000" y="6183868"/>
            <a:ext cx="6172200" cy="369332"/>
          </a:xfrm>
          <a:prstGeom prst="rect">
            <a:avLst/>
          </a:prstGeom>
          <a:noFill/>
        </p:spPr>
        <p:txBody>
          <a:bodyPr wrap="square" rtlCol="0">
            <a:spAutoFit/>
          </a:bodyPr>
          <a:lstStyle/>
          <a:p>
            <a:r>
              <a:rPr lang="en-US"/>
              <a:t>unsmoothed indices, yet the word "decadal" is in the name </a:t>
            </a:r>
            <a:r>
              <a:rPr lang="en-US">
                <a:sym typeface="Wingdings"/>
              </a:rPr>
              <a:t> </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200"/>
            <a:ext cx="8229600" cy="2667000"/>
          </a:xfrm>
        </p:spPr>
        <p:txBody>
          <a:bodyPr>
            <a:normAutofit/>
          </a:bodyPr>
          <a:lstStyle/>
          <a:p>
            <a:r>
              <a:rPr lang="en-US" dirty="0" smtClean="0">
                <a:latin typeface="Times New Roman" pitchFamily="18" charset="0"/>
                <a:cs typeface="Times New Roman" pitchFamily="18" charset="0"/>
              </a:rPr>
              <a:t>Four Important Distributions</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used in hypothesis testing</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The evidence (mis)used:</a:t>
            </a:r>
          </a:p>
        </p:txBody>
      </p:sp>
      <p:pic>
        <p:nvPicPr>
          <p:cNvPr id="4" name="Picture 3"/>
          <p:cNvPicPr>
            <a:picLocks noChangeAspect="1"/>
          </p:cNvPicPr>
          <p:nvPr/>
        </p:nvPicPr>
        <p:blipFill>
          <a:blip r:embed="rId2"/>
          <a:srcRect b="20738"/>
          <a:stretch>
            <a:fillRect/>
          </a:stretch>
        </p:blipFill>
        <p:spPr>
          <a:xfrm>
            <a:off x="76200" y="2133600"/>
            <a:ext cx="9033247" cy="4724400"/>
          </a:xfrm>
          <a:prstGeom prst="rect">
            <a:avLst/>
          </a:prstGeom>
        </p:spPr>
      </p:pic>
      <p:sp>
        <p:nvSpPr>
          <p:cNvPr id="5" name="Rectangle 4"/>
          <p:cNvSpPr/>
          <p:nvPr/>
        </p:nvSpPr>
        <p:spPr>
          <a:xfrm>
            <a:off x="0" y="0"/>
            <a:ext cx="9144000" cy="1938992"/>
          </a:xfrm>
          <a:prstGeom prst="rect">
            <a:avLst/>
          </a:prstGeom>
          <a:solidFill>
            <a:srgbClr val="FFFFFF"/>
          </a:solidFill>
        </p:spPr>
        <p:txBody>
          <a:bodyPr wrap="square">
            <a:spAutoFit/>
          </a:bodyPr>
          <a:lstStyle/>
          <a:p>
            <a:r>
              <a:rPr lang="en-US" sz="2000" smtClean="0">
                <a:solidFill>
                  <a:srgbClr val="FF0000"/>
                </a:solidFill>
              </a:rPr>
              <a:t>The correlation between the A</a:t>
            </a:r>
            <a:r>
              <a:rPr lang="en-US" sz="2000" smtClean="0">
                <a:solidFill>
                  <a:srgbClr val="000090"/>
                </a:solidFill>
              </a:rPr>
              <a:t>M</a:t>
            </a:r>
            <a:r>
              <a:rPr lang="en-US" sz="2000" smtClean="0">
                <a:solidFill>
                  <a:srgbClr val="FF0000"/>
                </a:solidFill>
              </a:rPr>
              <a:t>O (P</a:t>
            </a:r>
            <a:r>
              <a:rPr lang="en-US" sz="2000" smtClean="0">
                <a:solidFill>
                  <a:srgbClr val="000090"/>
                </a:solidFill>
              </a:rPr>
              <a:t>D</a:t>
            </a:r>
            <a:r>
              <a:rPr lang="en-US" sz="2000" smtClean="0">
                <a:solidFill>
                  <a:srgbClr val="FF0000"/>
                </a:solidFill>
              </a:rPr>
              <a:t>O) index and longitude of the western ridge is only 0.19 (0.18) and does not pass significance tests. Thus, natural </a:t>
            </a:r>
            <a:r>
              <a:rPr lang="en-US" sz="2000" smtClean="0">
                <a:solidFill>
                  <a:srgbClr val="000090"/>
                </a:solidFill>
              </a:rPr>
              <a:t>decadal</a:t>
            </a:r>
            <a:r>
              <a:rPr lang="en-US" sz="2000" smtClean="0">
                <a:solidFill>
                  <a:srgbClr val="FF0000"/>
                </a:solidFill>
              </a:rPr>
              <a:t> modes do not appear to explain the changes of NASH</a:t>
            </a:r>
            <a:r>
              <a:rPr lang="en-US" sz="2000" smtClean="0"/>
              <a:t>. </a:t>
            </a:r>
          </a:p>
          <a:p>
            <a:endParaRPr lang="en-US" sz="2000" smtClean="0"/>
          </a:p>
          <a:p>
            <a:r>
              <a:rPr lang="en-US" sz="2000" smtClean="0"/>
              <a:t>This is factually correct (table): correlation would have to be 0.25 to be significantly (at 95%) different from zero, </a:t>
            </a:r>
            <a:r>
              <a:rPr lang="en-US" sz="2000" i="1" smtClean="0"/>
              <a:t>with 60 degrees of freedom (independent samples</a:t>
            </a:r>
            <a:r>
              <a:rPr lang="en-US" sz="2000" smtClean="0"/>
              <a:t>).</a:t>
            </a:r>
            <a:endParaRPr lang="en-US" sz="2000"/>
          </a:p>
        </p:txBody>
      </p:sp>
      <p:grpSp>
        <p:nvGrpSpPr>
          <p:cNvPr id="9" name="Group 8"/>
          <p:cNvGrpSpPr/>
          <p:nvPr/>
        </p:nvGrpSpPr>
        <p:grpSpPr>
          <a:xfrm>
            <a:off x="457200" y="2438400"/>
            <a:ext cx="8160512" cy="3642360"/>
            <a:chOff x="-7112" y="2514600"/>
            <a:chExt cx="8160512" cy="3642360"/>
          </a:xfrm>
        </p:grpSpPr>
        <p:pic>
          <p:nvPicPr>
            <p:cNvPr id="6" name="Picture 5"/>
            <p:cNvPicPr>
              <a:picLocks noChangeAspect="1"/>
            </p:cNvPicPr>
            <p:nvPr/>
          </p:nvPicPr>
          <p:blipFill>
            <a:blip r:embed="rId3"/>
            <a:stretch>
              <a:fillRect/>
            </a:stretch>
          </p:blipFill>
          <p:spPr>
            <a:xfrm>
              <a:off x="0" y="2514600"/>
              <a:ext cx="8064500" cy="2674658"/>
            </a:xfrm>
            <a:prstGeom prst="rect">
              <a:avLst/>
            </a:prstGeom>
          </p:spPr>
        </p:pic>
        <p:pic>
          <p:nvPicPr>
            <p:cNvPr id="8" name="Picture 7"/>
            <p:cNvPicPr>
              <a:picLocks noChangeAspect="1"/>
            </p:cNvPicPr>
            <p:nvPr/>
          </p:nvPicPr>
          <p:blipFill>
            <a:blip r:embed="rId4"/>
            <a:stretch>
              <a:fillRect/>
            </a:stretch>
          </p:blipFill>
          <p:spPr>
            <a:xfrm>
              <a:off x="-7112" y="5181600"/>
              <a:ext cx="8160512" cy="975360"/>
            </a:xfrm>
            <a:prstGeom prst="rect">
              <a:avLst/>
            </a:prstGeom>
          </p:spPr>
        </p:pic>
      </p:grpSp>
      <p:sp>
        <p:nvSpPr>
          <p:cNvPr id="10" name="Oval 9"/>
          <p:cNvSpPr/>
          <p:nvPr/>
        </p:nvSpPr>
        <p:spPr>
          <a:xfrm>
            <a:off x="1219200" y="5562600"/>
            <a:ext cx="609600" cy="6858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57200" y="5181600"/>
            <a:ext cx="6096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lstStyle/>
          <a:p>
            <a:r>
              <a:rPr lang="en-US"/>
              <a:t>Degrees of freedom error</a:t>
            </a:r>
          </a:p>
        </p:txBody>
      </p:sp>
      <p:sp>
        <p:nvSpPr>
          <p:cNvPr id="3" name="Content Placeholder 2"/>
          <p:cNvSpPr>
            <a:spLocks noGrp="1"/>
          </p:cNvSpPr>
          <p:nvPr>
            <p:ph idx="1"/>
          </p:nvPr>
        </p:nvSpPr>
        <p:spPr>
          <a:xfrm>
            <a:off x="304800" y="762000"/>
            <a:ext cx="8686800" cy="5364163"/>
          </a:xfrm>
        </p:spPr>
        <p:txBody>
          <a:bodyPr/>
          <a:lstStyle/>
          <a:p>
            <a:r>
              <a:rPr lang="en-US"/>
              <a:t>Do we really have 60 degrees of freedom of these "decadal" indices in 60 years? </a:t>
            </a:r>
          </a:p>
          <a:p>
            <a:pPr lvl="1"/>
            <a:r>
              <a:rPr lang="en-US"/>
              <a:t>The non-decadal variability (noise in the index) reduces correlation coefficient. </a:t>
            </a:r>
          </a:p>
          <a:p>
            <a:pPr lvl="1"/>
            <a:r>
              <a:rPr lang="en-US"/>
              <a:t>It also shortens the </a:t>
            </a:r>
            <a:r>
              <a:rPr lang="en-US" i="1"/>
              <a:t>decorrelation time</a:t>
            </a:r>
            <a:r>
              <a:rPr lang="en-US"/>
              <a:t> so that DOF~ 60y/(t</a:t>
            </a:r>
            <a:r>
              <a:rPr lang="en-US" baseline="-25000"/>
              <a:t>decor</a:t>
            </a:r>
            <a:r>
              <a:rPr lang="en-US"/>
              <a:t>) ~60, making </a:t>
            </a:r>
          </a:p>
        </p:txBody>
      </p:sp>
      <p:pic>
        <p:nvPicPr>
          <p:cNvPr id="4" name="Picture 3"/>
          <p:cNvPicPr>
            <a:picLocks noChangeAspect="1"/>
          </p:cNvPicPr>
          <p:nvPr/>
        </p:nvPicPr>
        <p:blipFill>
          <a:blip r:embed="rId2"/>
          <a:srcRect b="20738"/>
          <a:stretch>
            <a:fillRect/>
          </a:stretch>
        </p:blipFill>
        <p:spPr>
          <a:xfrm>
            <a:off x="0" y="3886200"/>
            <a:ext cx="4495800" cy="2971800"/>
          </a:xfrm>
          <a:prstGeom prst="rect">
            <a:avLst/>
          </a:prstGeom>
        </p:spPr>
      </p:pic>
      <p:pic>
        <p:nvPicPr>
          <p:cNvPr id="5" name="Picture 4"/>
          <p:cNvPicPr>
            <a:picLocks noChangeAspect="1"/>
          </p:cNvPicPr>
          <p:nvPr/>
        </p:nvPicPr>
        <p:blipFill>
          <a:blip r:embed="rId3"/>
          <a:stretch>
            <a:fillRect/>
          </a:stretch>
        </p:blipFill>
        <p:spPr>
          <a:xfrm>
            <a:off x="4495800" y="3886200"/>
            <a:ext cx="4648200" cy="29718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a:t>Logical flaw: Null hypothesis misuse</a:t>
            </a:r>
          </a:p>
        </p:txBody>
      </p:sp>
      <p:sp>
        <p:nvSpPr>
          <p:cNvPr id="3" name="Content Placeholder 2"/>
          <p:cNvSpPr>
            <a:spLocks noGrp="1"/>
          </p:cNvSpPr>
          <p:nvPr>
            <p:ph idx="1"/>
          </p:nvPr>
        </p:nvSpPr>
        <p:spPr>
          <a:xfrm>
            <a:off x="457200" y="990600"/>
            <a:ext cx="8229600" cy="5638800"/>
          </a:xfrm>
        </p:spPr>
        <p:txBody>
          <a:bodyPr>
            <a:normAutofit fontScale="92500" lnSpcReduction="10000"/>
          </a:bodyPr>
          <a:lstStyle/>
          <a:p>
            <a:r>
              <a:rPr lang="en-US"/>
              <a:t>"Hypothesis:" that PDO explains Z850 signal</a:t>
            </a:r>
          </a:p>
          <a:p>
            <a:pPr lvl="1"/>
            <a:r>
              <a:rPr lang="en-US"/>
              <a:t>but this is really their anti-hope, one senses</a:t>
            </a:r>
          </a:p>
          <a:p>
            <a:r>
              <a:rPr lang="en-US"/>
              <a:t>"Null hypothesis:" that PDO-Z850 correlation is really zero, and just happens to be 0.18 or 0.19 due to random sampling fluctuations</a:t>
            </a:r>
          </a:p>
          <a:p>
            <a:r>
              <a:rPr lang="en-US"/>
              <a:t>t-test result: Cannot reject the null hypothesis with 95% confidence (with dof sleight of hand)</a:t>
            </a:r>
          </a:p>
          <a:p>
            <a:endParaRPr lang="en-US"/>
          </a:p>
          <a:p>
            <a:r>
              <a:rPr lang="en-US">
                <a:solidFill>
                  <a:srgbClr val="FF0000"/>
                </a:solidFill>
              </a:rPr>
              <a:t>Fallacious leap: Authors concluded that the null hypothesis is </a:t>
            </a:r>
            <a:r>
              <a:rPr lang="en-US" i="1">
                <a:solidFill>
                  <a:srgbClr val="FF0000"/>
                </a:solidFill>
              </a:rPr>
              <a:t>true</a:t>
            </a:r>
            <a:r>
              <a:rPr lang="en-US">
                <a:solidFill>
                  <a:srgbClr val="FF0000"/>
                </a:solidFill>
              </a:rPr>
              <a:t>, i.e. "no links" to PDO.</a:t>
            </a:r>
          </a:p>
          <a:p>
            <a:pPr lvl="2"/>
            <a:r>
              <a:rPr lang="en-US">
                <a:solidFill>
                  <a:srgbClr val="FF0000"/>
                </a:solidFill>
              </a:rPr>
              <a:t>Further leap: "Our analysis strongly suggests that the changes in the NASH are mainly due to anthropogenic warming." – but that is another story.</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Flaw in the </a:t>
            </a:r>
            <a:r>
              <a:rPr lang="en-US" i="1"/>
              <a:t>spirit </a:t>
            </a:r>
            <a:r>
              <a:rPr lang="en-US"/>
              <a:t>of "null"</a:t>
            </a:r>
          </a:p>
        </p:txBody>
      </p:sp>
      <p:sp>
        <p:nvSpPr>
          <p:cNvPr id="3" name="Content Placeholder 2"/>
          <p:cNvSpPr>
            <a:spLocks noGrp="1"/>
          </p:cNvSpPr>
          <p:nvPr>
            <p:ph idx="1"/>
          </p:nvPr>
        </p:nvSpPr>
        <p:spPr/>
        <p:txBody>
          <a:bodyPr>
            <a:normAutofit fontScale="92500" lnSpcReduction="20000"/>
          </a:bodyPr>
          <a:lstStyle/>
          <a:p>
            <a:r>
              <a:rPr lang="en-US"/>
              <a:t>Their true "hope-othesis" (as deduced from enthusiasm in press release): that a trend is in the data, inviting extrapolation into the future.</a:t>
            </a:r>
          </a:p>
          <a:p>
            <a:endParaRPr lang="en-US"/>
          </a:p>
          <a:p>
            <a:r>
              <a:rPr lang="en-US"/>
              <a:t>A true Nullification of that: That previously described natural oscillations suffice to explain the low frequency component of the data (oatmeal)</a:t>
            </a:r>
          </a:p>
          <a:p>
            <a:endParaRPr lang="en-US"/>
          </a:p>
          <a:p>
            <a:r>
              <a:rPr lang="en-US"/>
              <a:t>The ultimate test: eyeball</a:t>
            </a:r>
          </a:p>
        </p:txBody>
      </p:sp>
      <p:pic>
        <p:nvPicPr>
          <p:cNvPr id="4" name="Picture 3"/>
          <p:cNvPicPr>
            <a:picLocks noChangeAspect="1"/>
          </p:cNvPicPr>
          <p:nvPr/>
        </p:nvPicPr>
        <p:blipFill>
          <a:blip r:embed="rId2"/>
          <a:stretch>
            <a:fillRect/>
          </a:stretch>
        </p:blipFill>
        <p:spPr>
          <a:xfrm>
            <a:off x="5029200" y="4648200"/>
            <a:ext cx="4114800" cy="1855887"/>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102" y="1447800"/>
            <a:ext cx="6267450" cy="3905250"/>
          </a:xfrm>
          <a:prstGeom prst="rect">
            <a:avLst/>
          </a:prstGeom>
        </p:spPr>
      </p:pic>
      <p:pic>
        <p:nvPicPr>
          <p:cNvPr id="8" name="Picture 7" descr="PastedGraphic-35.png"/>
          <p:cNvPicPr>
            <a:picLocks noChangeAspect="1"/>
          </p:cNvPicPr>
          <p:nvPr/>
        </p:nvPicPr>
        <p:blipFill>
          <a:blip r:embed="rId3">
            <a:clrChange>
              <a:clrFrom>
                <a:srgbClr val="000000"/>
              </a:clrFrom>
              <a:clrTo>
                <a:srgbClr val="000000">
                  <a:alpha val="0"/>
                </a:srgbClr>
              </a:clrTo>
            </a:clrChange>
          </a:blip>
          <a:srcRect l="5130" t="18508" b="7098"/>
          <a:stretch>
            <a:fillRect/>
          </a:stretch>
        </p:blipFill>
        <p:spPr>
          <a:xfrm flipV="1">
            <a:off x="1807063" y="1940288"/>
            <a:ext cx="5174001" cy="2233085"/>
          </a:xfrm>
          <a:prstGeom prst="rect">
            <a:avLst/>
          </a:prstGeom>
        </p:spPr>
      </p:pic>
      <p:pic>
        <p:nvPicPr>
          <p:cNvPr id="7" name="Picture 6"/>
          <p:cNvPicPr>
            <a:picLocks/>
          </p:cNvPicPr>
          <p:nvPr/>
        </p:nvPicPr>
        <p:blipFill>
          <a:blip r:embed="rId4">
            <a:clrChange>
              <a:clrFrom>
                <a:srgbClr val="000000"/>
              </a:clrFrom>
              <a:clrTo>
                <a:srgbClr val="000000">
                  <a:alpha val="0"/>
                </a:srgbClr>
              </a:clrTo>
            </a:clrChange>
          </a:blip>
          <a:srcRect l="8460" t="21291" r="8460" b="8345"/>
          <a:stretch>
            <a:fillRect/>
          </a:stretch>
        </p:blipFill>
        <p:spPr>
          <a:xfrm>
            <a:off x="2102069" y="2610835"/>
            <a:ext cx="4536965" cy="1179582"/>
          </a:xfrm>
          <a:prstGeom prst="rect">
            <a:avLst/>
          </a:prstGeom>
        </p:spPr>
      </p:pic>
      <p:sp>
        <p:nvSpPr>
          <p:cNvPr id="9" name="TextBox 8"/>
          <p:cNvSpPr txBox="1"/>
          <p:nvPr/>
        </p:nvSpPr>
        <p:spPr>
          <a:xfrm>
            <a:off x="3631176" y="1624931"/>
            <a:ext cx="3170886" cy="954107"/>
          </a:xfrm>
          <a:prstGeom prst="rect">
            <a:avLst/>
          </a:prstGeom>
          <a:noFill/>
        </p:spPr>
        <p:txBody>
          <a:bodyPr wrap="square" rtlCol="0">
            <a:spAutoFit/>
          </a:bodyPr>
          <a:lstStyle/>
          <a:p>
            <a:r>
              <a:rPr lang="en-US" sz="1400" dirty="0" smtClean="0">
                <a:solidFill>
                  <a:srgbClr val="008000"/>
                </a:solidFill>
              </a:rPr>
              <a:t>-Z850’ at FL panhandle &amp;9y smooth</a:t>
            </a:r>
          </a:p>
          <a:p>
            <a:r>
              <a:rPr lang="en-US" sz="1400" dirty="0" smtClean="0">
                <a:solidFill>
                  <a:srgbClr val="FF0000"/>
                </a:solidFill>
              </a:rPr>
              <a:t>-PDO 9y smooth</a:t>
            </a:r>
          </a:p>
          <a:p>
            <a:r>
              <a:rPr lang="en-US" sz="1400" dirty="0" smtClean="0">
                <a:solidFill>
                  <a:srgbClr val="0000FF"/>
                </a:solidFill>
              </a:rPr>
              <a:t>-PDO + ¼ AMO 9y smooth</a:t>
            </a:r>
          </a:p>
          <a:p>
            <a:endParaRPr lang="en-US" sz="1400" dirty="0">
              <a:solidFill>
                <a:srgbClr val="008000"/>
              </a:solidFill>
            </a:endParaRPr>
          </a:p>
        </p:txBody>
      </p:sp>
      <p:sp>
        <p:nvSpPr>
          <p:cNvPr id="13" name="Rectangle 12"/>
          <p:cNvSpPr/>
          <p:nvPr/>
        </p:nvSpPr>
        <p:spPr>
          <a:xfrm>
            <a:off x="1828800" y="4314825"/>
            <a:ext cx="1066800" cy="4572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162800" y="1524000"/>
            <a:ext cx="1981200" cy="396239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The correlation of these smoothed curves would be much higher than 0.19, but with only ~2 DOFs.</a:t>
            </a:r>
          </a:p>
          <a:p>
            <a:pPr algn="ctr"/>
            <a:endParaRPr lang="en-US">
              <a:solidFill>
                <a:schemeClr val="tx1"/>
              </a:solidFill>
            </a:endParaRPr>
          </a:p>
          <a:p>
            <a:pPr algn="ctr"/>
            <a:r>
              <a:rPr lang="en-US">
                <a:solidFill>
                  <a:schemeClr val="tx1"/>
                </a:solidFill>
              </a:rPr>
              <a:t>Beware very small N like that! Trust your eyes at that point, not a canned test. </a:t>
            </a:r>
          </a:p>
        </p:txBody>
      </p:sp>
      <p:sp>
        <p:nvSpPr>
          <p:cNvPr id="15" name="Rectangle 14"/>
          <p:cNvSpPr/>
          <p:nvPr/>
        </p:nvSpPr>
        <p:spPr>
          <a:xfrm>
            <a:off x="76200" y="5682436"/>
            <a:ext cx="8991600" cy="1077218"/>
          </a:xfrm>
          <a:prstGeom prst="rect">
            <a:avLst/>
          </a:prstGeom>
        </p:spPr>
        <p:txBody>
          <a:bodyPr wrap="square">
            <a:spAutoFit/>
          </a:bodyPr>
          <a:lstStyle/>
          <a:p>
            <a:r>
              <a:rPr lang="en-US" sz="3200" baseline="30000" smtClean="0">
                <a:solidFill>
                  <a:srgbClr val="FF0000"/>
                </a:solidFill>
              </a:rPr>
              <a:t>The correlation between the A</a:t>
            </a:r>
            <a:r>
              <a:rPr lang="en-US" sz="3200" baseline="30000" smtClean="0">
                <a:solidFill>
                  <a:srgbClr val="000090"/>
                </a:solidFill>
              </a:rPr>
              <a:t>Multidecadal</a:t>
            </a:r>
            <a:r>
              <a:rPr lang="en-US" sz="3200" baseline="30000" smtClean="0">
                <a:solidFill>
                  <a:srgbClr val="FF0000"/>
                </a:solidFill>
              </a:rPr>
              <a:t>O (P</a:t>
            </a:r>
            <a:r>
              <a:rPr lang="en-US" sz="3200" baseline="30000" smtClean="0">
                <a:solidFill>
                  <a:srgbClr val="000090"/>
                </a:solidFill>
              </a:rPr>
              <a:t>Decadal</a:t>
            </a:r>
            <a:r>
              <a:rPr lang="en-US" sz="3200" baseline="30000" smtClean="0">
                <a:solidFill>
                  <a:srgbClr val="FF0000"/>
                </a:solidFill>
              </a:rPr>
              <a:t>O) index and longitude of the western ridge is only 0.19 (0.18) and does not pass significance tests. Thus, natural </a:t>
            </a:r>
            <a:r>
              <a:rPr lang="en-US" sz="3200" baseline="30000" smtClean="0">
                <a:solidFill>
                  <a:srgbClr val="000090"/>
                </a:solidFill>
              </a:rPr>
              <a:t>decadal </a:t>
            </a:r>
            <a:r>
              <a:rPr lang="en-US" sz="3200" baseline="30000" smtClean="0">
                <a:solidFill>
                  <a:srgbClr val="FF0000"/>
                </a:solidFill>
              </a:rPr>
              <a:t>modes do not appear to explain the changes...</a:t>
            </a:r>
          </a:p>
        </p:txBody>
      </p:sp>
      <p:sp>
        <p:nvSpPr>
          <p:cNvPr id="16" name="Title 1"/>
          <p:cNvSpPr>
            <a:spLocks noGrp="1"/>
          </p:cNvSpPr>
          <p:nvPr>
            <p:ph type="title"/>
          </p:nvPr>
        </p:nvSpPr>
        <p:spPr>
          <a:xfrm>
            <a:off x="0" y="152400"/>
            <a:ext cx="9144000" cy="1143000"/>
          </a:xfrm>
        </p:spPr>
        <p:txBody>
          <a:bodyPr>
            <a:noAutofit/>
          </a:bodyPr>
          <a:lstStyle/>
          <a:p>
            <a:r>
              <a:rPr lang="en-US" sz="3200"/>
              <a:t>Subtler point: spectral view of DOFs in time series</a:t>
            </a:r>
            <a:br>
              <a:rPr lang="en-US" sz="3200"/>
            </a:br>
            <a:r>
              <a:rPr lang="en-US" sz="3200" i="1"/>
              <a:t>Use smoothing to isolate "decadal" part of noisy "indices" (pattern correlations, defined every day)</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a:t>Went wrong from step 0 </a:t>
            </a:r>
            <a:br>
              <a:rPr lang="en-US"/>
            </a:br>
            <a:r>
              <a:rPr lang="en-US"/>
              <a:t>(choice of variable to study)</a:t>
            </a:r>
          </a:p>
        </p:txBody>
      </p:sp>
      <p:pic>
        <p:nvPicPr>
          <p:cNvPr id="4" name="Picture 3"/>
          <p:cNvPicPr>
            <a:picLocks noChangeAspect="1"/>
          </p:cNvPicPr>
          <p:nvPr/>
        </p:nvPicPr>
        <p:blipFill>
          <a:blip r:embed="rId2"/>
          <a:stretch>
            <a:fillRect/>
          </a:stretch>
        </p:blipFill>
        <p:spPr>
          <a:xfrm>
            <a:off x="536841" y="1777478"/>
            <a:ext cx="3575670" cy="1731965"/>
          </a:xfrm>
          <a:prstGeom prst="rect">
            <a:avLst/>
          </a:prstGeom>
        </p:spPr>
      </p:pic>
      <p:pic>
        <p:nvPicPr>
          <p:cNvPr id="5" name="Picture 4"/>
          <p:cNvPicPr>
            <a:picLocks noChangeAspect="1"/>
          </p:cNvPicPr>
          <p:nvPr/>
        </p:nvPicPr>
        <p:blipFill>
          <a:blip r:embed="rId3"/>
          <a:stretch>
            <a:fillRect/>
          </a:stretch>
        </p:blipFill>
        <p:spPr>
          <a:xfrm>
            <a:off x="450850" y="3605870"/>
            <a:ext cx="3728038" cy="1677330"/>
          </a:xfrm>
          <a:prstGeom prst="rect">
            <a:avLst/>
          </a:prstGeom>
        </p:spPr>
      </p:pic>
      <p:pic>
        <p:nvPicPr>
          <p:cNvPr id="6" name="Picture 5"/>
          <p:cNvPicPr>
            <a:picLocks noChangeAspect="1"/>
          </p:cNvPicPr>
          <p:nvPr/>
        </p:nvPicPr>
        <p:blipFill>
          <a:blip r:embed="rId4"/>
          <a:stretch>
            <a:fillRect/>
          </a:stretch>
        </p:blipFill>
        <p:spPr>
          <a:xfrm>
            <a:off x="4521001" y="1800305"/>
            <a:ext cx="3695556" cy="1726298"/>
          </a:xfrm>
          <a:prstGeom prst="rect">
            <a:avLst/>
          </a:prstGeom>
        </p:spPr>
      </p:pic>
      <p:pic>
        <p:nvPicPr>
          <p:cNvPr id="7" name="Picture 6"/>
          <p:cNvPicPr>
            <a:picLocks noChangeAspect="1"/>
          </p:cNvPicPr>
          <p:nvPr/>
        </p:nvPicPr>
        <p:blipFill>
          <a:blip r:embed="rId5"/>
          <a:stretch>
            <a:fillRect/>
          </a:stretch>
        </p:blipFill>
        <p:spPr>
          <a:xfrm>
            <a:off x="4307601" y="3605778"/>
            <a:ext cx="3990110" cy="1778723"/>
          </a:xfrm>
          <a:prstGeom prst="rect">
            <a:avLst/>
          </a:prstGeom>
        </p:spPr>
      </p:pic>
      <p:pic>
        <p:nvPicPr>
          <p:cNvPr id="8" name="Picture 7"/>
          <p:cNvPicPr>
            <a:picLocks noChangeAspect="1"/>
          </p:cNvPicPr>
          <p:nvPr/>
        </p:nvPicPr>
        <p:blipFill>
          <a:blip r:embed="rId6"/>
          <a:stretch>
            <a:fillRect/>
          </a:stretch>
        </p:blipFill>
        <p:spPr>
          <a:xfrm>
            <a:off x="2895600" y="5334000"/>
            <a:ext cx="3098184" cy="1445175"/>
          </a:xfrm>
          <a:prstGeom prst="rect">
            <a:avLst/>
          </a:prstGeom>
        </p:spPr>
      </p:pic>
      <p:sp>
        <p:nvSpPr>
          <p:cNvPr id="9" name="TextBox 8"/>
          <p:cNvSpPr txBox="1"/>
          <p:nvPr/>
        </p:nvSpPr>
        <p:spPr>
          <a:xfrm>
            <a:off x="609600" y="1600200"/>
            <a:ext cx="838200" cy="369332"/>
          </a:xfrm>
          <a:prstGeom prst="rect">
            <a:avLst/>
          </a:prstGeom>
          <a:noFill/>
        </p:spPr>
        <p:txBody>
          <a:bodyPr wrap="square" rtlCol="0">
            <a:spAutoFit/>
          </a:bodyPr>
          <a:lstStyle/>
          <a:p>
            <a:r>
              <a:rPr lang="en-US"/>
              <a:t>Z850'</a:t>
            </a:r>
          </a:p>
        </p:txBody>
      </p:sp>
      <p:sp>
        <p:nvSpPr>
          <p:cNvPr id="10" name="TextBox 9"/>
          <p:cNvSpPr txBox="1"/>
          <p:nvPr/>
        </p:nvSpPr>
        <p:spPr>
          <a:xfrm>
            <a:off x="4495800" y="1600200"/>
            <a:ext cx="838200" cy="369332"/>
          </a:xfrm>
          <a:prstGeom prst="rect">
            <a:avLst/>
          </a:prstGeom>
          <a:noFill/>
        </p:spPr>
        <p:txBody>
          <a:bodyPr wrap="square" rtlCol="0">
            <a:spAutoFit/>
          </a:bodyPr>
          <a:lstStyle/>
          <a:p>
            <a:r>
              <a:rPr lang="en-US"/>
              <a:t>psi'</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v850' (the real interest)</a:t>
            </a:r>
          </a:p>
        </p:txBody>
      </p:sp>
      <p:pic>
        <p:nvPicPr>
          <p:cNvPr id="4" name="Picture 3"/>
          <p:cNvPicPr>
            <a:picLocks noChangeAspect="1"/>
          </p:cNvPicPr>
          <p:nvPr/>
        </p:nvPicPr>
        <p:blipFill>
          <a:blip r:embed="rId2"/>
          <a:stretch>
            <a:fillRect/>
          </a:stretch>
        </p:blipFill>
        <p:spPr>
          <a:xfrm>
            <a:off x="927100" y="1670050"/>
            <a:ext cx="4421251" cy="2133600"/>
          </a:xfrm>
          <a:prstGeom prst="rect">
            <a:avLst/>
          </a:prstGeom>
        </p:spPr>
      </p:pic>
      <p:pic>
        <p:nvPicPr>
          <p:cNvPr id="5" name="Picture 4"/>
          <p:cNvPicPr>
            <a:picLocks noChangeAspect="1"/>
          </p:cNvPicPr>
          <p:nvPr/>
        </p:nvPicPr>
        <p:blipFill>
          <a:blip r:embed="rId3"/>
          <a:stretch>
            <a:fillRect/>
          </a:stretch>
        </p:blipFill>
        <p:spPr>
          <a:xfrm>
            <a:off x="825500" y="3880236"/>
            <a:ext cx="4545984" cy="2120514"/>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7200" y="228600"/>
            <a:ext cx="8204200" cy="2540000"/>
          </a:xfrm>
          <a:prstGeom prst="rect">
            <a:avLst/>
          </a:prstGeom>
        </p:spPr>
      </p:pic>
      <p:pic>
        <p:nvPicPr>
          <p:cNvPr id="7" name="Picture 6"/>
          <p:cNvPicPr>
            <a:picLocks noChangeAspect="1"/>
          </p:cNvPicPr>
          <p:nvPr/>
        </p:nvPicPr>
        <p:blipFill>
          <a:blip r:embed="rId3">
            <a:duotone>
              <a:prstClr val="black"/>
              <a:schemeClr val="accent5">
                <a:tint val="45000"/>
                <a:satMod val="400000"/>
              </a:schemeClr>
            </a:duotone>
          </a:blip>
          <a:stretch>
            <a:fillRect/>
          </a:stretch>
        </p:blipFill>
        <p:spPr>
          <a:xfrm>
            <a:off x="0" y="0"/>
            <a:ext cx="9085668" cy="38862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rcRect l="2469" t="7692" r="6173" b="15385"/>
          <a:stretch>
            <a:fillRect/>
          </a:stretch>
        </p:blipFill>
        <p:spPr>
          <a:xfrm>
            <a:off x="1981200" y="1752600"/>
            <a:ext cx="5638800" cy="762000"/>
          </a:xfrm>
          <a:prstGeom prst="rect">
            <a:avLst/>
          </a:prstGeom>
        </p:spPr>
      </p:pic>
      <p:pic>
        <p:nvPicPr>
          <p:cNvPr id="10" name="Picture 9"/>
          <p:cNvPicPr>
            <a:picLocks noChangeAspect="1"/>
          </p:cNvPicPr>
          <p:nvPr/>
        </p:nvPicPr>
        <p:blipFill>
          <a:blip r:embed="rId2"/>
          <a:stretch>
            <a:fillRect/>
          </a:stretch>
        </p:blipFill>
        <p:spPr>
          <a:xfrm>
            <a:off x="457200" y="3200400"/>
            <a:ext cx="8204200" cy="2540000"/>
          </a:xfrm>
          <a:prstGeom prst="rect">
            <a:avLst/>
          </a:prstGeom>
        </p:spPr>
      </p:pic>
      <p:pic>
        <p:nvPicPr>
          <p:cNvPr id="11" name="Picture 10"/>
          <p:cNvPicPr>
            <a:picLocks noChangeAspect="1"/>
          </p:cNvPicPr>
          <p:nvPr/>
        </p:nvPicPr>
        <p:blipFill>
          <a:blip r:embed="rId3">
            <a:duotone>
              <a:prstClr val="black"/>
              <a:schemeClr val="accent5">
                <a:tint val="45000"/>
                <a:satMod val="400000"/>
              </a:schemeClr>
            </a:duotone>
          </a:blip>
          <a:stretch>
            <a:fillRect/>
          </a:stretch>
        </p:blipFill>
        <p:spPr>
          <a:xfrm>
            <a:off x="0" y="2971800"/>
            <a:ext cx="9085668" cy="3886200"/>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lip>
          <a:srcRect l="2469" t="7692" r="6173" b="15385"/>
          <a:stretch>
            <a:fillRect/>
          </a:stretch>
        </p:blipFill>
        <p:spPr>
          <a:xfrm>
            <a:off x="1981200" y="4724400"/>
            <a:ext cx="5638800" cy="762000"/>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alphaModFix amt="62000"/>
          </a:blip>
          <a:srcRect l="57805" t="6122" r="12502"/>
          <a:stretch>
            <a:fillRect/>
          </a:stretch>
        </p:blipFill>
        <p:spPr>
          <a:xfrm>
            <a:off x="1828800" y="4343400"/>
            <a:ext cx="6400800" cy="14478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15346</TotalTime>
  <Words>5436</Words>
  <Application>Microsoft Macintosh PowerPoint</Application>
  <PresentationFormat>On-screen Show (4:3)</PresentationFormat>
  <Paragraphs>602</Paragraphs>
  <Slides>97</Slides>
  <Notes>53</Notes>
  <HiddenSlides>0</HiddenSlides>
  <MMClips>0</MMClips>
  <ScaleCrop>false</ScaleCrop>
  <HeadingPairs>
    <vt:vector size="4" baseType="variant">
      <vt:variant>
        <vt:lpstr>Design Template</vt:lpstr>
      </vt:variant>
      <vt:variant>
        <vt:i4>1</vt:i4>
      </vt:variant>
      <vt:variant>
        <vt:lpstr>Slide Titles</vt:lpstr>
      </vt:variant>
      <vt:variant>
        <vt:i4>97</vt:i4>
      </vt:variant>
    </vt:vector>
  </HeadingPairs>
  <TitlesOfParts>
    <vt:vector size="98" baseType="lpstr">
      <vt:lpstr>Office Theme</vt:lpstr>
      <vt:lpstr>Slide 1</vt:lpstr>
      <vt:lpstr>purpose of the lecture</vt:lpstr>
      <vt:lpstr>Part 1</vt:lpstr>
      <vt:lpstr>Slide 4</vt:lpstr>
      <vt:lpstr>looks pretty linear</vt:lpstr>
      <vt:lpstr>actually, its just a bunch of random numbers!</vt:lpstr>
      <vt:lpstr>Slide 7</vt:lpstr>
      <vt:lpstr>The p-value is an aspect of a CDF.</vt:lpstr>
      <vt:lpstr>Four Important Distributions  used in hypothesis testing</vt:lpstr>
      <vt:lpstr>#1: The Z Score  p(Z) is the Normal distribution for a quantity Z with zero mean and unit variance  (standardized Normal distribution)</vt:lpstr>
      <vt:lpstr>Slide 11</vt:lpstr>
      <vt:lpstr>#2: The t Score: tN is the distribution of a finite sample (N)  of values e that are Z distributed in reality </vt:lpstr>
      <vt:lpstr>Slide 13</vt:lpstr>
      <vt:lpstr>Slide 14</vt:lpstr>
      <vt:lpstr>#3  The chi-squared distribution </vt:lpstr>
      <vt:lpstr>Chi-squared distribution</vt:lpstr>
      <vt:lpstr>Chi-squared </vt:lpstr>
      <vt:lpstr>Chi-Squared p.d.f.</vt:lpstr>
      <vt:lpstr>In MatLab</vt:lpstr>
      <vt:lpstr>#4 Distribution of the ratio of two  variances from finite samples (M,N)  (each of which is Chi-squared distributed) </vt:lpstr>
      <vt:lpstr>Slide 21</vt:lpstr>
      <vt:lpstr>When would we use an F-Score?</vt:lpstr>
      <vt:lpstr>Part 4</vt:lpstr>
      <vt:lpstr>Step 1. State a Null Hypothesis  some version of  the result is due to random or meaningless data variations (too few samples to see the truth) </vt:lpstr>
      <vt:lpstr>Step 1. State a Null Hypothesis  some variation of  the result is due to random variation</vt:lpstr>
      <vt:lpstr>Step 2. Define a standardized quantity that is   unlikely to be large  when the Null Hypothesis is true</vt:lpstr>
      <vt:lpstr>Step 2. Define a standardized quantity that is   unlikely to be large  when the Null Hypothesis is true</vt:lpstr>
      <vt:lpstr>Slide 28</vt:lpstr>
      <vt:lpstr>Step 3.  Calculate the probability that the observed value or greater of the statistic would occur  if the Null Hypothesis were true </vt:lpstr>
      <vt:lpstr>Step 4. Reject the Null Hypothesis if such large values have a  probability of ocurrence of less than 5% of the time  NOTE: This is not the same as verifying your hypothesis in all its details!! NOTE2: 1 in 20 results will fail to reject the null hypothesis, even if it is true!  (how many times did you try that? http://xkcd.com/882/) </vt:lpstr>
      <vt:lpstr>Slide 31</vt:lpstr>
      <vt:lpstr>manufacturer's specs:</vt:lpstr>
      <vt:lpstr>your test of the machine</vt:lpstr>
      <vt:lpstr>Results of Test 1</vt:lpstr>
      <vt:lpstr>Results of Test 2</vt:lpstr>
      <vt:lpstr>Question 1 Is the Calibration Correct?</vt:lpstr>
      <vt:lpstr>in our case</vt:lpstr>
      <vt:lpstr>in our case</vt:lpstr>
      <vt:lpstr>example for Normal (Z) distributed statistic  P(Z’) is the cumulative probability from  -∞ to Z’</vt:lpstr>
      <vt:lpstr>example for Normal (Z) distributed statistic  P(Z’) is the cumulative probability from  -∞ to Z’</vt:lpstr>
      <vt:lpstr>The probability that a difference of either sign between sample means A and B is due to chance is P( |Z| &gt; Zest )  This is called a two-sided test </vt:lpstr>
      <vt:lpstr>in our case</vt:lpstr>
      <vt:lpstr>suppose the manufacturer had not specified that  random measurement error is σd = 1 nm  then you would have to estimate it from the data</vt:lpstr>
      <vt:lpstr>but then you couldn’t form Z since you need the true variance</vt:lpstr>
      <vt:lpstr>we examined a quantity t, defined as the ratio of a Normally-distributed variable e and something that has the form of an estimated standard deviation instead of the true sd: </vt:lpstr>
      <vt:lpstr>Slide 46</vt:lpstr>
      <vt:lpstr>in our case</vt:lpstr>
      <vt:lpstr>in our case</vt:lpstr>
      <vt:lpstr>Question 2 Is the variance in spec?</vt:lpstr>
      <vt:lpstr>=   ?</vt:lpstr>
      <vt:lpstr>Are values ~20 to 25 unusual for a chi-squared statistic with N=25?  Not at all: the median (p-value of 50%!) almost follows N  </vt:lpstr>
      <vt:lpstr>In MatLab</vt:lpstr>
      <vt:lpstr>Question 3 Has the calibration changed between the two tests?</vt:lpstr>
      <vt:lpstr>since the data are Normal  their means (a linear function) are Normal  and the difference between them (a linear function) is Normal</vt:lpstr>
      <vt:lpstr>since the data are Normal  their means (a linear function) is Normal  and the difference between them (a linear function) is Normal</vt:lpstr>
      <vt:lpstr>so use a Z test</vt:lpstr>
      <vt:lpstr>Slide 57</vt:lpstr>
      <vt:lpstr>Question 4 Has the variance changed between the two tests?</vt:lpstr>
      <vt:lpstr>recall the distribution of a quantity F, the ratio of variances</vt:lpstr>
      <vt:lpstr>so use an F  test</vt:lpstr>
      <vt:lpstr>Slide 61</vt:lpstr>
      <vt:lpstr>Slide 62</vt:lpstr>
      <vt:lpstr>Slide 63</vt:lpstr>
      <vt:lpstr>we often develop two  alternative models  to describe a phenomenon  and want to know  which is better?</vt:lpstr>
      <vt:lpstr>A "better" model?  look for difference in total error (unexplained variance) between the two models   Null Hyp: the difference is just  due to random variations  in the data </vt:lpstr>
      <vt:lpstr>Slide 66</vt:lpstr>
      <vt:lpstr>Slide 67</vt:lpstr>
      <vt:lpstr>The cubic fits 14% better, but …</vt:lpstr>
      <vt:lpstr>Use an F-test</vt:lpstr>
      <vt:lpstr>so use an F  test</vt:lpstr>
      <vt:lpstr>in our case</vt:lpstr>
      <vt:lpstr>Degrees of freedom</vt:lpstr>
      <vt:lpstr>Sunspots and hurricanes</vt:lpstr>
      <vt:lpstr>Dangerous datasets: two freqs</vt:lpstr>
      <vt:lpstr>Statistical tests assume red noise</vt:lpstr>
      <vt:lpstr>"Effective degrees of freedom": time series length/ autocor decay time</vt:lpstr>
      <vt:lpstr>Random fluctuations in 100y variances relative to the true (var=1) process</vt:lpstr>
      <vt:lpstr>Random correlations of 100y series</vt:lpstr>
      <vt:lpstr>Danger:  Low + high freq mixtures </vt:lpstr>
      <vt:lpstr>LF + HF mixture in spectrum...</vt:lpstr>
      <vt:lpstr>Long tailed autocorrelation: so the  e-folding time isn't the whole story!</vt:lpstr>
      <vt:lpstr>Spurious correlations are 10x more likely than you would expect from 120 DOFs!</vt:lpstr>
      <vt:lpstr>Spurious covariance is usually in the low frequencies (long periods), which have just a few DOFs (&amp; are prone to coincidences)</vt:lpstr>
      <vt:lpstr>413! Daily relationship!</vt:lpstr>
      <vt:lpstr>Slide 85</vt:lpstr>
      <vt:lpstr>t-test for correlations  (between variables satisfying a bunch of standard assumptions...) </vt:lpstr>
      <vt:lpstr>A cautionary tale</vt:lpstr>
      <vt:lpstr>Slide 88</vt:lpstr>
      <vt:lpstr>The evidence (mis)used:</vt:lpstr>
      <vt:lpstr>The evidence (mis)used:</vt:lpstr>
      <vt:lpstr>Degrees of freedom error</vt:lpstr>
      <vt:lpstr>Logical flaw: Null hypothesis misuse</vt:lpstr>
      <vt:lpstr>Flaw in the spirit of "null"</vt:lpstr>
      <vt:lpstr>Subtler point: spectral view of DOFs in time series Use smoothing to isolate "decadal" part of noisy "indices" (pattern correlations, defined every day)</vt:lpstr>
      <vt:lpstr>Went wrong from step 0  (choice of variable to study)</vt:lpstr>
      <vt:lpstr>v850' (the real interest)</vt:lpstr>
      <vt:lpstr>Slide 97</vt:lpstr>
    </vt:vector>
  </TitlesOfParts>
  <Manager/>
  <Company>Columbia University</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Bill Menke</dc:creator>
  <cp:keywords/>
  <dc:description/>
  <cp:lastModifiedBy>brian User</cp:lastModifiedBy>
  <cp:revision>516</cp:revision>
  <dcterms:created xsi:type="dcterms:W3CDTF">2016-04-04T21:39:35Z</dcterms:created>
  <dcterms:modified xsi:type="dcterms:W3CDTF">2016-04-05T02:18:11Z</dcterms:modified>
  <cp:category/>
</cp:coreProperties>
</file>